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9" r:id="rId5"/>
    <p:sldId id="265" r:id="rId6"/>
    <p:sldId id="258" r:id="rId7"/>
    <p:sldId id="260" r:id="rId8"/>
    <p:sldId id="261" r:id="rId9"/>
    <p:sldId id="266" r:id="rId10"/>
    <p:sldId id="267" r:id="rId11"/>
    <p:sldId id="268" r:id="rId12"/>
    <p:sldId id="270" r:id="rId13"/>
    <p:sldId id="271" r:id="rId14"/>
    <p:sldId id="262" r:id="rId15"/>
    <p:sldId id="263" r:id="rId16"/>
    <p:sldId id="272" r:id="rId17"/>
    <p:sldId id="273" r:id="rId18"/>
    <p:sldId id="274" r:id="rId19"/>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6" autoAdjust="0"/>
    <p:restoredTop sz="94660"/>
  </p:normalViewPr>
  <p:slideViewPr>
    <p:cSldViewPr>
      <p:cViewPr>
        <p:scale>
          <a:sx n="75" d="100"/>
          <a:sy n="75" d="100"/>
        </p:scale>
        <p:origin x="-103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D1F3DD3D-F327-406B-A982-D604A411801A}" type="datetimeFigureOut">
              <a:rPr lang="et-EE" smtClean="0"/>
              <a:pPr/>
              <a:t>4.03.2010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00789E-B45D-43F9-B505-DC100F817528}" type="slidenum">
              <a:rPr lang="et-EE" smtClean="0"/>
              <a:pPr/>
              <a:t>‹#›</a:t>
            </a:fld>
            <a:endParaRPr lang="et-E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D1F3DD3D-F327-406B-A982-D604A411801A}" type="datetimeFigureOut">
              <a:rPr lang="et-EE" smtClean="0"/>
              <a:pPr/>
              <a:t>4.03.2010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00789E-B45D-43F9-B505-DC100F817528}"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D1F3DD3D-F327-406B-A982-D604A411801A}" type="datetimeFigureOut">
              <a:rPr lang="et-EE" smtClean="0"/>
              <a:pPr/>
              <a:t>4.03.2010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00789E-B45D-43F9-B505-DC100F817528}"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D1F3DD3D-F327-406B-A982-D604A411801A}" type="datetimeFigureOut">
              <a:rPr lang="et-EE" smtClean="0"/>
              <a:pPr/>
              <a:t>4.03.2010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00789E-B45D-43F9-B505-DC100F817528}" type="slidenum">
              <a:rPr lang="et-EE" smtClean="0"/>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3DD3D-F327-406B-A982-D604A411801A}" type="datetimeFigureOut">
              <a:rPr lang="et-EE" smtClean="0"/>
              <a:pPr/>
              <a:t>4.03.2010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00789E-B45D-43F9-B505-DC100F817528}" type="slidenum">
              <a:rPr lang="et-EE" smtClean="0"/>
              <a:pPr/>
              <a:t>‹#›</a:t>
            </a:fld>
            <a:endParaRPr 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D1F3DD3D-F327-406B-A982-D604A411801A}" type="datetimeFigureOut">
              <a:rPr lang="et-EE" smtClean="0"/>
              <a:pPr/>
              <a:t>4.03.2010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00789E-B45D-43F9-B505-DC100F817528}" type="slidenum">
              <a:rPr lang="et-EE" smtClean="0"/>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D1F3DD3D-F327-406B-A982-D604A411801A}" type="datetimeFigureOut">
              <a:rPr lang="et-EE" smtClean="0"/>
              <a:pPr/>
              <a:t>4.03.2010</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0000789E-B45D-43F9-B505-DC100F817528}" type="slidenum">
              <a:rPr lang="et-EE" smtClean="0"/>
              <a:pPr/>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D1F3DD3D-F327-406B-A982-D604A411801A}" type="datetimeFigureOut">
              <a:rPr lang="et-EE" smtClean="0"/>
              <a:pPr/>
              <a:t>4.03.2010</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0000789E-B45D-43F9-B505-DC100F817528}" type="slidenum">
              <a:rPr lang="et-EE" smtClean="0"/>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3DD3D-F327-406B-A982-D604A411801A}" type="datetimeFigureOut">
              <a:rPr lang="et-EE" smtClean="0"/>
              <a:pPr/>
              <a:t>4.03.2010</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0000789E-B45D-43F9-B505-DC100F817528}" type="slidenum">
              <a:rPr lang="et-EE" smtClean="0"/>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3DD3D-F327-406B-A982-D604A411801A}" type="datetimeFigureOut">
              <a:rPr lang="et-EE" smtClean="0"/>
              <a:pPr/>
              <a:t>4.03.2010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00789E-B45D-43F9-B505-DC100F817528}" type="slidenum">
              <a:rPr lang="et-EE" smtClean="0"/>
              <a:pPr/>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3DD3D-F327-406B-A982-D604A411801A}" type="datetimeFigureOut">
              <a:rPr lang="et-EE" smtClean="0"/>
              <a:pPr/>
              <a:t>4.03.2010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00789E-B45D-43F9-B505-DC100F817528}" type="slidenum">
              <a:rPr lang="et-EE" smtClean="0"/>
              <a:pPr/>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3DD3D-F327-406B-A982-D604A411801A}" type="datetimeFigureOut">
              <a:rPr lang="et-EE" smtClean="0"/>
              <a:pPr/>
              <a:t>4.03.2010</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789E-B45D-43F9-B505-DC100F817528}" type="slidenum">
              <a:rPr lang="et-EE" smtClean="0"/>
              <a:pPr/>
              <a:t>‹#›</a:t>
            </a:fld>
            <a:endParaRPr lang="et-E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audio" Target="file:///C:\Users\Ain\Desktop\Muusika\7.saade%20-%20Nagu%20merelaine.%20esitaja%20Silvi%20Vrait_CUT.mp3" TargetMode="Externa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66_imag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1785926"/>
            <a:ext cx="7672414" cy="2643206"/>
          </a:xfrm>
        </p:spPr>
        <p:txBody>
          <a:bodyPr>
            <a:normAutofit/>
          </a:bodyPr>
          <a:lstStyle/>
          <a:p>
            <a:r>
              <a:rPr lang="et-EE" sz="6600" dirty="0" smtClean="0">
                <a:solidFill>
                  <a:schemeClr val="bg1"/>
                </a:solidFill>
              </a:rPr>
              <a:t>LEELO TUNGAL</a:t>
            </a:r>
            <a:endParaRPr lang="et-EE" sz="6600" dirty="0">
              <a:solidFill>
                <a:schemeClr val="bg1"/>
              </a:solidFill>
            </a:endParaRPr>
          </a:p>
        </p:txBody>
      </p:sp>
      <p:sp>
        <p:nvSpPr>
          <p:cNvPr id="3" name="Subtitle 2"/>
          <p:cNvSpPr>
            <a:spLocks noGrp="1"/>
          </p:cNvSpPr>
          <p:nvPr>
            <p:ph type="subTitle" idx="1"/>
          </p:nvPr>
        </p:nvSpPr>
        <p:spPr>
          <a:xfrm>
            <a:off x="1285852" y="3429000"/>
            <a:ext cx="6400800" cy="1752600"/>
          </a:xfrm>
        </p:spPr>
        <p:txBody>
          <a:bodyPr/>
          <a:lstStyle/>
          <a:p>
            <a:r>
              <a:rPr lang="et-EE" dirty="0" smtClean="0">
                <a:solidFill>
                  <a:schemeClr val="bg1"/>
                </a:solidFill>
              </a:rPr>
              <a:t>and</a:t>
            </a:r>
          </a:p>
          <a:p>
            <a:r>
              <a:rPr lang="et-EE" dirty="0" smtClean="0">
                <a:solidFill>
                  <a:schemeClr val="bg1"/>
                </a:solidFill>
              </a:rPr>
              <a:t>RUILA</a:t>
            </a:r>
            <a:endParaRPr lang="et-EE"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25470"/>
          </a:xfrm>
        </p:spPr>
        <p:txBody>
          <a:bodyPr>
            <a:normAutofit fontScale="90000"/>
          </a:bodyPr>
          <a:lstStyle/>
          <a:p>
            <a:r>
              <a:rPr lang="et-EE" dirty="0" smtClean="0"/>
              <a:t>Teaching</a:t>
            </a:r>
            <a:endParaRPr lang="et-EE" dirty="0"/>
          </a:p>
        </p:txBody>
      </p:sp>
      <p:sp>
        <p:nvSpPr>
          <p:cNvPr id="3" name="Content Placeholder 2"/>
          <p:cNvSpPr>
            <a:spLocks noGrp="1"/>
          </p:cNvSpPr>
          <p:nvPr>
            <p:ph idx="1"/>
          </p:nvPr>
        </p:nvSpPr>
        <p:spPr>
          <a:xfrm>
            <a:off x="0" y="1357298"/>
            <a:ext cx="5286380" cy="5500702"/>
          </a:xfrm>
        </p:spPr>
        <p:txBody>
          <a:bodyPr/>
          <a:lstStyle/>
          <a:p>
            <a:r>
              <a:rPr lang="et-EE" dirty="0" smtClean="0"/>
              <a:t>Family traditions are very important. The first place to start her work after studies was of course in Ruila School.</a:t>
            </a:r>
          </a:p>
          <a:p>
            <a:r>
              <a:rPr lang="et-EE" dirty="0" smtClean="0"/>
              <a:t>Leelo Tungal has also taught children in Tallinn.</a:t>
            </a:r>
            <a:endParaRPr lang="et-EE" dirty="0"/>
          </a:p>
        </p:txBody>
      </p:sp>
      <p:pic>
        <p:nvPicPr>
          <p:cNvPr id="4" name="Picture 3" descr="dok,10003.JPG"/>
          <p:cNvPicPr>
            <a:picLocks noChangeAspect="1"/>
          </p:cNvPicPr>
          <p:nvPr/>
        </p:nvPicPr>
        <p:blipFill>
          <a:blip r:embed="rId2" cstate="print"/>
          <a:stretch>
            <a:fillRect/>
          </a:stretch>
        </p:blipFill>
        <p:spPr>
          <a:xfrm>
            <a:off x="5254752" y="2432304"/>
            <a:ext cx="3889248" cy="4425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21"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8" presetClass="entr" presetSubtype="0" accel="10000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30"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3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928670"/>
          </a:xfrm>
        </p:spPr>
        <p:txBody>
          <a:bodyPr/>
          <a:lstStyle/>
          <a:p>
            <a:r>
              <a:rPr lang="et-EE" dirty="0" smtClean="0"/>
              <a:t>Career</a:t>
            </a:r>
            <a:endParaRPr lang="et-EE" dirty="0"/>
          </a:p>
        </p:txBody>
      </p:sp>
      <p:sp>
        <p:nvSpPr>
          <p:cNvPr id="3" name="Content Placeholder 2"/>
          <p:cNvSpPr>
            <a:spLocks noGrp="1"/>
          </p:cNvSpPr>
          <p:nvPr>
            <p:ph idx="1"/>
          </p:nvPr>
        </p:nvSpPr>
        <p:spPr>
          <a:xfrm>
            <a:off x="500034" y="1142984"/>
            <a:ext cx="8229600" cy="4525963"/>
          </a:xfrm>
        </p:spPr>
        <p:txBody>
          <a:bodyPr/>
          <a:lstStyle/>
          <a:p>
            <a:r>
              <a:rPr lang="et-EE" dirty="0" smtClean="0"/>
              <a:t>Beside teaching Leelo Tungal has worked as an editor in “Täheke”, “Pioneer”, “Eestimaa” and “Hea laps”.</a:t>
            </a:r>
          </a:p>
          <a:p>
            <a:r>
              <a:rPr lang="et-EE" dirty="0" smtClean="0"/>
              <a:t>1981-1984 she worked in the Tallinn Puppet Theatre.</a:t>
            </a:r>
          </a:p>
          <a:p>
            <a:r>
              <a:rPr lang="et-EE" dirty="0" smtClean="0"/>
              <a:t>L.Tungal is best known and loved as a translator and writer.</a:t>
            </a:r>
          </a:p>
          <a:p>
            <a:pPr>
              <a:buNone/>
            </a:pPr>
            <a:endParaRPr lang="et-EE" dirty="0" smtClean="0"/>
          </a:p>
        </p:txBody>
      </p:sp>
      <p:pic>
        <p:nvPicPr>
          <p:cNvPr id="4" name="Picture 3" descr="healaps.gif"/>
          <p:cNvPicPr>
            <a:picLocks noChangeAspect="1"/>
          </p:cNvPicPr>
          <p:nvPr/>
        </p:nvPicPr>
        <p:blipFill>
          <a:blip r:embed="rId2" cstate="print"/>
          <a:stretch>
            <a:fillRect/>
          </a:stretch>
        </p:blipFill>
        <p:spPr>
          <a:xfrm>
            <a:off x="4143372" y="5214950"/>
            <a:ext cx="3020082" cy="1643050"/>
          </a:xfrm>
          <a:prstGeom prst="rect">
            <a:avLst/>
          </a:prstGeom>
        </p:spPr>
      </p:pic>
      <p:pic>
        <p:nvPicPr>
          <p:cNvPr id="5" name="Picture 4" descr="pioneer 1953.jpg"/>
          <p:cNvPicPr>
            <a:picLocks noChangeAspect="1"/>
          </p:cNvPicPr>
          <p:nvPr/>
        </p:nvPicPr>
        <p:blipFill>
          <a:blip r:embed="rId3" cstate="print"/>
          <a:stretch>
            <a:fillRect/>
          </a:stretch>
        </p:blipFill>
        <p:spPr>
          <a:xfrm>
            <a:off x="7072330" y="3857650"/>
            <a:ext cx="2071670" cy="3000350"/>
          </a:xfrm>
          <a:prstGeom prst="rect">
            <a:avLst/>
          </a:prstGeom>
        </p:spPr>
      </p:pic>
      <p:pic>
        <p:nvPicPr>
          <p:cNvPr id="6" name="Picture 5" descr="täheke (1).jpg"/>
          <p:cNvPicPr>
            <a:picLocks noChangeAspect="1"/>
          </p:cNvPicPr>
          <p:nvPr/>
        </p:nvPicPr>
        <p:blipFill>
          <a:blip r:embed="rId4" cstate="print"/>
          <a:stretch>
            <a:fillRect/>
          </a:stretch>
        </p:blipFill>
        <p:spPr>
          <a:xfrm>
            <a:off x="1857356" y="5105412"/>
            <a:ext cx="2285984" cy="17525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from="(-#ppt_w/2)" to="(#ppt_x)" calcmode="lin" valueType="num">
                                      <p:cBhvr>
                                        <p:cTn id="19" dur="600" fill="hold">
                                          <p:stCondLst>
                                            <p:cond delay="0"/>
                                          </p:stCondLst>
                                        </p:cTn>
                                        <p:tgtEl>
                                          <p:spTgt spid="6"/>
                                        </p:tgtEl>
                                        <p:attrNameLst>
                                          <p:attrName>ppt_x</p:attrName>
                                        </p:attrNameLst>
                                      </p:cBhvr>
                                    </p:anim>
                                    <p:anim from="0" to="-1.0" calcmode="lin" valueType="num">
                                      <p:cBhvr>
                                        <p:cTn id="20" dur="200" decel="50000" autoRev="1" fill="hold">
                                          <p:stCondLst>
                                            <p:cond delay="600"/>
                                          </p:stCondLst>
                                        </p:cTn>
                                        <p:tgtEl>
                                          <p:spTgt spid="6"/>
                                        </p:tgtEl>
                                        <p:attrNameLst>
                                          <p:attrName>xshear</p:attrName>
                                        </p:attrNameLst>
                                      </p:cBhvr>
                                    </p:anim>
                                    <p:animScale>
                                      <p:cBhvr>
                                        <p:cTn id="21" dur="200" decel="100000" autoRev="1" fill="hold">
                                          <p:stCondLst>
                                            <p:cond delay="600"/>
                                          </p:stCondLst>
                                        </p:cTn>
                                        <p:tgtEl>
                                          <p:spTgt spid="6"/>
                                        </p:tgtEl>
                                      </p:cBhvr>
                                      <p:from x="100000" y="100000"/>
                                      <p:to x="80000" y="100000"/>
                                    </p:animScale>
                                    <p:anim by="(#ppt_h/3+#ppt_w*0.1)" calcmode="lin" valueType="num">
                                      <p:cBhvr additive="sum">
                                        <p:cTn id="22" dur="200" decel="100000" autoRev="1" fill="hold">
                                          <p:stCondLst>
                                            <p:cond delay="600"/>
                                          </p:stCondLst>
                                        </p:cTn>
                                        <p:tgtEl>
                                          <p:spTgt spid="6"/>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p:cTn id="4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Creative works</a:t>
            </a:r>
            <a:endParaRPr lang="et-EE" dirty="0"/>
          </a:p>
        </p:txBody>
      </p:sp>
      <p:sp>
        <p:nvSpPr>
          <p:cNvPr id="3" name="Content Placeholder 2"/>
          <p:cNvSpPr>
            <a:spLocks noGrp="1"/>
          </p:cNvSpPr>
          <p:nvPr>
            <p:ph idx="1"/>
          </p:nvPr>
        </p:nvSpPr>
        <p:spPr>
          <a:xfrm>
            <a:off x="0" y="1600200"/>
            <a:ext cx="6000760" cy="5257800"/>
          </a:xfrm>
        </p:spPr>
        <p:txBody>
          <a:bodyPr>
            <a:normAutofit/>
          </a:bodyPr>
          <a:lstStyle/>
          <a:p>
            <a:r>
              <a:rPr lang="et-EE" dirty="0" smtClean="0"/>
              <a:t>Leelo Tungal has written poetry, prose, plays and librettos. She is extremely productive. Her books have been published nearly every year.</a:t>
            </a:r>
          </a:p>
          <a:p>
            <a:r>
              <a:rPr lang="et-EE" dirty="0" smtClean="0"/>
              <a:t>Among children she is best known as a wonderful poetess.</a:t>
            </a:r>
          </a:p>
          <a:p>
            <a:endParaRPr lang="et-EE" dirty="0"/>
          </a:p>
        </p:txBody>
      </p:sp>
      <p:pic>
        <p:nvPicPr>
          <p:cNvPr id="4" name="Picture 3" descr="42058.jpg"/>
          <p:cNvPicPr>
            <a:picLocks noChangeAspect="1"/>
          </p:cNvPicPr>
          <p:nvPr/>
        </p:nvPicPr>
        <p:blipFill>
          <a:blip r:embed="rId2" cstate="print"/>
          <a:stretch>
            <a:fillRect/>
          </a:stretch>
        </p:blipFill>
        <p:spPr>
          <a:xfrm>
            <a:off x="6024574" y="2366027"/>
            <a:ext cx="3119426" cy="44919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Eurovision</a:t>
            </a:r>
            <a:endParaRPr lang="et-EE" dirty="0"/>
          </a:p>
        </p:txBody>
      </p:sp>
      <p:sp>
        <p:nvSpPr>
          <p:cNvPr id="3" name="Content Placeholder 2"/>
          <p:cNvSpPr>
            <a:spLocks noGrp="1"/>
          </p:cNvSpPr>
          <p:nvPr>
            <p:ph idx="1"/>
          </p:nvPr>
        </p:nvSpPr>
        <p:spPr/>
        <p:txBody>
          <a:bodyPr/>
          <a:lstStyle/>
          <a:p>
            <a:r>
              <a:rPr lang="et-EE" dirty="0" smtClean="0"/>
              <a:t>Many of her poems have been made into songs including those representing Estonia at the  Eurovision Song Contest in- 1993 and 1994.</a:t>
            </a:r>
            <a:endParaRPr lang="et-EE" dirty="0"/>
          </a:p>
        </p:txBody>
      </p:sp>
      <p:pic>
        <p:nvPicPr>
          <p:cNvPr id="4" name="Picture 3" descr="117462t9h7d32 (1).jpg"/>
          <p:cNvPicPr>
            <a:picLocks noChangeAspect="1"/>
          </p:cNvPicPr>
          <p:nvPr/>
        </p:nvPicPr>
        <p:blipFill>
          <a:blip r:embed="rId3" cstate="print"/>
          <a:stretch>
            <a:fillRect/>
          </a:stretch>
        </p:blipFill>
        <p:spPr>
          <a:xfrm>
            <a:off x="6143636" y="3857636"/>
            <a:ext cx="3000364" cy="3000364"/>
          </a:xfrm>
          <a:prstGeom prst="rect">
            <a:avLst/>
          </a:prstGeom>
        </p:spPr>
      </p:pic>
      <p:pic>
        <p:nvPicPr>
          <p:cNvPr id="5" name="Picture 4" descr="2280723-jpeg_preview_medium.jpg"/>
          <p:cNvPicPr>
            <a:picLocks noChangeAspect="1"/>
          </p:cNvPicPr>
          <p:nvPr/>
        </p:nvPicPr>
        <p:blipFill>
          <a:blip r:embed="rId4" cstate="print"/>
          <a:stretch>
            <a:fillRect/>
          </a:stretch>
        </p:blipFill>
        <p:spPr>
          <a:xfrm>
            <a:off x="3127383" y="4572008"/>
            <a:ext cx="3047989" cy="2285992"/>
          </a:xfrm>
          <a:prstGeom prst="rect">
            <a:avLst/>
          </a:prstGeom>
        </p:spPr>
      </p:pic>
      <p:sp>
        <p:nvSpPr>
          <p:cNvPr id="8" name="TextBox 7"/>
          <p:cNvSpPr txBox="1"/>
          <p:nvPr/>
        </p:nvSpPr>
        <p:spPr>
          <a:xfrm>
            <a:off x="6929422" y="3214686"/>
            <a:ext cx="2214578" cy="646331"/>
          </a:xfrm>
          <a:prstGeom prst="rect">
            <a:avLst/>
          </a:prstGeom>
          <a:noFill/>
        </p:spPr>
        <p:txBody>
          <a:bodyPr wrap="square" rtlCol="0">
            <a:spAutoFit/>
          </a:bodyPr>
          <a:lstStyle/>
          <a:p>
            <a:r>
              <a:rPr lang="et-EE" dirty="0" smtClean="0"/>
              <a:t>I.Must/ L. Tungal “Nagu merelaine”</a:t>
            </a:r>
            <a:endParaRPr lang="et-EE" dirty="0"/>
          </a:p>
        </p:txBody>
      </p:sp>
      <p:pic>
        <p:nvPicPr>
          <p:cNvPr id="9" name="7.saade - Nagu merelaine. esitaja Silvi Vrait_CUT.mp3">
            <a:hlinkClick r:id="" action="ppaction://media"/>
          </p:cNvPr>
          <p:cNvPicPr>
            <a:picLocks noRot="1" noChangeAspect="1"/>
          </p:cNvPicPr>
          <p:nvPr>
            <a:audioFile r:link="rId1"/>
          </p:nvPr>
        </p:nvPicPr>
        <p:blipFill>
          <a:blip r:embed="rId5" cstate="print"/>
          <a:stretch>
            <a:fillRect/>
          </a:stretch>
        </p:blipFill>
        <p:spPr>
          <a:xfrm>
            <a:off x="8839200" y="34290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993"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56282.jpg"/>
          <p:cNvPicPr>
            <a:picLocks noChangeAspect="1"/>
          </p:cNvPicPr>
          <p:nvPr/>
        </p:nvPicPr>
        <p:blipFill>
          <a:blip r:embed="rId2" cstate="print"/>
          <a:stretch>
            <a:fillRect/>
          </a:stretch>
        </p:blipFill>
        <p:spPr>
          <a:xfrm>
            <a:off x="6429388" y="714356"/>
            <a:ext cx="2071670" cy="1377190"/>
          </a:xfrm>
          <a:prstGeom prst="rect">
            <a:avLst/>
          </a:prstGeom>
        </p:spPr>
      </p:pic>
      <p:sp>
        <p:nvSpPr>
          <p:cNvPr id="2" name="Title 1"/>
          <p:cNvSpPr>
            <a:spLocks noGrp="1"/>
          </p:cNvSpPr>
          <p:nvPr>
            <p:ph type="title"/>
          </p:nvPr>
        </p:nvSpPr>
        <p:spPr>
          <a:xfrm>
            <a:off x="0" y="0"/>
            <a:ext cx="9144000" cy="857232"/>
          </a:xfrm>
        </p:spPr>
        <p:txBody>
          <a:bodyPr/>
          <a:lstStyle/>
          <a:p>
            <a:r>
              <a:rPr lang="et-EE" dirty="0" smtClean="0"/>
              <a:t>Awards</a:t>
            </a:r>
            <a:endParaRPr lang="et-EE" dirty="0"/>
          </a:p>
        </p:txBody>
      </p:sp>
      <p:sp>
        <p:nvSpPr>
          <p:cNvPr id="3" name="Content Placeholder 2"/>
          <p:cNvSpPr>
            <a:spLocks noGrp="1"/>
          </p:cNvSpPr>
          <p:nvPr>
            <p:ph idx="1"/>
          </p:nvPr>
        </p:nvSpPr>
        <p:spPr>
          <a:xfrm>
            <a:off x="0" y="857232"/>
            <a:ext cx="9144000" cy="6000768"/>
          </a:xfrm>
        </p:spPr>
        <p:txBody>
          <a:bodyPr/>
          <a:lstStyle/>
          <a:p>
            <a:r>
              <a:rPr lang="et-EE" dirty="0" smtClean="0"/>
              <a:t>Children’s book award 1986</a:t>
            </a:r>
          </a:p>
          <a:p>
            <a:r>
              <a:rPr lang="et-EE" dirty="0" smtClean="0"/>
              <a:t>Award for children’s literature 1999</a:t>
            </a:r>
          </a:p>
          <a:p>
            <a:r>
              <a:rPr lang="et-EE" dirty="0" smtClean="0"/>
              <a:t>White star 4th class decoration 2005</a:t>
            </a:r>
          </a:p>
          <a:p>
            <a:r>
              <a:rPr lang="et-EE" dirty="0" smtClean="0"/>
              <a:t>Muhv’s award 2007</a:t>
            </a:r>
          </a:p>
          <a:p>
            <a:r>
              <a:rPr lang="et-EE" dirty="0" smtClean="0"/>
              <a:t>Harjumaa Culture Pearl award 2008</a:t>
            </a:r>
          </a:p>
          <a:p>
            <a:pPr>
              <a:buNone/>
            </a:pPr>
            <a:endParaRPr lang="et-EE" dirty="0" smtClean="0"/>
          </a:p>
          <a:p>
            <a:pPr>
              <a:buNone/>
            </a:pPr>
            <a:r>
              <a:rPr lang="et-EE" dirty="0" smtClean="0"/>
              <a:t>And several more awards </a:t>
            </a:r>
          </a:p>
          <a:p>
            <a:pPr>
              <a:buNone/>
            </a:pPr>
            <a:r>
              <a:rPr lang="et-EE" dirty="0" smtClean="0"/>
              <a:t>in poetry and literature.</a:t>
            </a:r>
          </a:p>
          <a:p>
            <a:endParaRPr lang="et-EE" dirty="0"/>
          </a:p>
        </p:txBody>
      </p:sp>
      <p:pic>
        <p:nvPicPr>
          <p:cNvPr id="5" name="Picture 4" descr="image_preview.jpg"/>
          <p:cNvPicPr>
            <a:picLocks noChangeAspect="1"/>
          </p:cNvPicPr>
          <p:nvPr/>
        </p:nvPicPr>
        <p:blipFill>
          <a:blip r:embed="rId3" cstate="print"/>
          <a:stretch>
            <a:fillRect/>
          </a:stretch>
        </p:blipFill>
        <p:spPr>
          <a:xfrm>
            <a:off x="7000892" y="4429132"/>
            <a:ext cx="2143108" cy="2428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from="(-#ppt_w/2)" to="(#ppt_x)" calcmode="lin" valueType="num">
                                      <p:cBhvr>
                                        <p:cTn id="17" dur="600" fill="hold">
                                          <p:stCondLst>
                                            <p:cond delay="0"/>
                                          </p:stCondLst>
                                        </p:cTn>
                                        <p:tgtEl>
                                          <p:spTgt spid="3">
                                            <p:txEl>
                                              <p:pRg st="0" end="0"/>
                                            </p:txEl>
                                          </p:spTgt>
                                        </p:tgtEl>
                                        <p:attrNameLst>
                                          <p:attrName>ppt_x</p:attrName>
                                        </p:attrNameLst>
                                      </p:cBhvr>
                                    </p:anim>
                                    <p:anim from="0" to="-1.0" calcmode="lin" valueType="num">
                                      <p:cBhvr>
                                        <p:cTn id="18" dur="200" decel="50000" autoRev="1" fill="hold">
                                          <p:stCondLst>
                                            <p:cond delay="600"/>
                                          </p:stCondLst>
                                        </p:cTn>
                                        <p:tgtEl>
                                          <p:spTgt spid="3">
                                            <p:txEl>
                                              <p:pRg st="0" end="0"/>
                                            </p:txEl>
                                          </p:spTgt>
                                        </p:tgtEl>
                                        <p:attrNameLst>
                                          <p:attrName>xshear</p:attrName>
                                        </p:attrNameLst>
                                      </p:cBhvr>
                                    </p:anim>
                                    <p:animScale>
                                      <p:cBhvr>
                                        <p:cTn id="19" dur="200" decel="100000" autoRev="1" fill="hold">
                                          <p:stCondLst>
                                            <p:cond delay="600"/>
                                          </p:stCondLst>
                                        </p:cTn>
                                        <p:tgtEl>
                                          <p:spTgt spid="3">
                                            <p:txEl>
                                              <p:pRg st="0" end="0"/>
                                            </p:txEl>
                                          </p:spTgt>
                                        </p:tgtEl>
                                      </p:cBhvr>
                                      <p:from x="100000" y="100000"/>
                                      <p:to x="80000" y="100000"/>
                                    </p:animScale>
                                    <p:anim by="(#ppt_h/3+#ppt_w*0.1)" calcmode="lin" valueType="num">
                                      <p:cBhvr additive="sum">
                                        <p:cTn id="2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from="(-#ppt_w/2)" to="(#ppt_x)" calcmode="lin" valueType="num">
                                      <p:cBhvr>
                                        <p:cTn id="25" dur="600" fill="hold">
                                          <p:stCondLst>
                                            <p:cond delay="0"/>
                                          </p:stCondLst>
                                        </p:cTn>
                                        <p:tgtEl>
                                          <p:spTgt spid="3">
                                            <p:txEl>
                                              <p:pRg st="1" end="1"/>
                                            </p:txEl>
                                          </p:spTgt>
                                        </p:tgtEl>
                                        <p:attrNameLst>
                                          <p:attrName>ppt_x</p:attrName>
                                        </p:attrNameLst>
                                      </p:cBhvr>
                                    </p:anim>
                                    <p:anim from="0" to="-1.0" calcmode="lin" valueType="num">
                                      <p:cBhvr>
                                        <p:cTn id="26" dur="200" decel="50000" autoRev="1" fill="hold">
                                          <p:stCondLst>
                                            <p:cond delay="600"/>
                                          </p:stCondLst>
                                        </p:cTn>
                                        <p:tgtEl>
                                          <p:spTgt spid="3">
                                            <p:txEl>
                                              <p:pRg st="1" end="1"/>
                                            </p:txEl>
                                          </p:spTgt>
                                        </p:tgtEl>
                                        <p:attrNameLst>
                                          <p:attrName>xshear</p:attrName>
                                        </p:attrNameLst>
                                      </p:cBhvr>
                                    </p:anim>
                                    <p:animScale>
                                      <p:cBhvr>
                                        <p:cTn id="27" dur="200" decel="100000" autoRev="1" fill="hold">
                                          <p:stCondLst>
                                            <p:cond delay="600"/>
                                          </p:stCondLst>
                                        </p:cTn>
                                        <p:tgtEl>
                                          <p:spTgt spid="3">
                                            <p:txEl>
                                              <p:pRg st="1" end="1"/>
                                            </p:txEl>
                                          </p:spTgt>
                                        </p:tgtEl>
                                      </p:cBhvr>
                                      <p:from x="100000" y="100000"/>
                                      <p:to x="80000" y="100000"/>
                                    </p:animScale>
                                    <p:anim by="(#ppt_h/3+#ppt_w*0.1)" calcmode="lin" valueType="num">
                                      <p:cBhvr additive="sum">
                                        <p:cTn id="2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from="(-#ppt_w/2)" to="(#ppt_x)" calcmode="lin" valueType="num">
                                      <p:cBhvr>
                                        <p:cTn id="33" dur="600" fill="hold">
                                          <p:stCondLst>
                                            <p:cond delay="0"/>
                                          </p:stCondLst>
                                        </p:cTn>
                                        <p:tgtEl>
                                          <p:spTgt spid="3">
                                            <p:txEl>
                                              <p:pRg st="2" end="2"/>
                                            </p:txEl>
                                          </p:spTgt>
                                        </p:tgtEl>
                                        <p:attrNameLst>
                                          <p:attrName>ppt_x</p:attrName>
                                        </p:attrNameLst>
                                      </p:cBhvr>
                                    </p:anim>
                                    <p:anim from="0" to="-1.0" calcmode="lin" valueType="num">
                                      <p:cBhvr>
                                        <p:cTn id="34" dur="200" decel="50000" autoRev="1" fill="hold">
                                          <p:stCondLst>
                                            <p:cond delay="600"/>
                                          </p:stCondLst>
                                        </p:cTn>
                                        <p:tgtEl>
                                          <p:spTgt spid="3">
                                            <p:txEl>
                                              <p:pRg st="2" end="2"/>
                                            </p:txEl>
                                          </p:spTgt>
                                        </p:tgtEl>
                                        <p:attrNameLst>
                                          <p:attrName>xshear</p:attrName>
                                        </p:attrNameLst>
                                      </p:cBhvr>
                                    </p:anim>
                                    <p:animScale>
                                      <p:cBhvr>
                                        <p:cTn id="35" dur="200" decel="100000" autoRev="1" fill="hold">
                                          <p:stCondLst>
                                            <p:cond delay="600"/>
                                          </p:stCondLst>
                                        </p:cTn>
                                        <p:tgtEl>
                                          <p:spTgt spid="3">
                                            <p:txEl>
                                              <p:pRg st="2" end="2"/>
                                            </p:txEl>
                                          </p:spTgt>
                                        </p:tgtEl>
                                      </p:cBhvr>
                                      <p:from x="100000" y="100000"/>
                                      <p:to x="80000" y="100000"/>
                                    </p:animScale>
                                    <p:anim by="(#ppt_h/3+#ppt_w*0.1)" calcmode="lin" valueType="num">
                                      <p:cBhvr additive="sum">
                                        <p:cTn id="3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amond(in)">
                                      <p:cBhvr>
                                        <p:cTn id="41" dur="2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from="(-#ppt_w/2)" to="(#ppt_x)" calcmode="lin" valueType="num">
                                      <p:cBhvr>
                                        <p:cTn id="46" dur="600" fill="hold">
                                          <p:stCondLst>
                                            <p:cond delay="0"/>
                                          </p:stCondLst>
                                        </p:cTn>
                                        <p:tgtEl>
                                          <p:spTgt spid="3">
                                            <p:txEl>
                                              <p:pRg st="3" end="3"/>
                                            </p:txEl>
                                          </p:spTgt>
                                        </p:tgtEl>
                                        <p:attrNameLst>
                                          <p:attrName>ppt_x</p:attrName>
                                        </p:attrNameLst>
                                      </p:cBhvr>
                                    </p:anim>
                                    <p:anim from="0" to="-1.0" calcmode="lin" valueType="num">
                                      <p:cBhvr>
                                        <p:cTn id="47" dur="200" decel="50000" autoRev="1" fill="hold">
                                          <p:stCondLst>
                                            <p:cond delay="600"/>
                                          </p:stCondLst>
                                        </p:cTn>
                                        <p:tgtEl>
                                          <p:spTgt spid="3">
                                            <p:txEl>
                                              <p:pRg st="3" end="3"/>
                                            </p:txEl>
                                          </p:spTgt>
                                        </p:tgtEl>
                                        <p:attrNameLst>
                                          <p:attrName>xshear</p:attrName>
                                        </p:attrNameLst>
                                      </p:cBhvr>
                                    </p:anim>
                                    <p:animScale>
                                      <p:cBhvr>
                                        <p:cTn id="48" dur="200" decel="100000" autoRev="1" fill="hold">
                                          <p:stCondLst>
                                            <p:cond delay="600"/>
                                          </p:stCondLst>
                                        </p:cTn>
                                        <p:tgtEl>
                                          <p:spTgt spid="3">
                                            <p:txEl>
                                              <p:pRg st="3" end="3"/>
                                            </p:txEl>
                                          </p:spTgt>
                                        </p:tgtEl>
                                      </p:cBhvr>
                                      <p:from x="100000" y="100000"/>
                                      <p:to x="80000" y="100000"/>
                                    </p:animScale>
                                    <p:anim by="(#ppt_h/3+#ppt_w*0.1)" calcmode="lin" valueType="num">
                                      <p:cBhvr additive="sum">
                                        <p:cTn id="49"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checkerboard(across)">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34" presetClass="entr" presetSubtype="0" fill="hold" grpId="0"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 from="(-#ppt_w/2)" to="(#ppt_x)" calcmode="lin" valueType="num">
                                      <p:cBhvr>
                                        <p:cTn id="59" dur="600" fill="hold">
                                          <p:stCondLst>
                                            <p:cond delay="0"/>
                                          </p:stCondLst>
                                        </p:cTn>
                                        <p:tgtEl>
                                          <p:spTgt spid="3">
                                            <p:txEl>
                                              <p:pRg st="4" end="4"/>
                                            </p:txEl>
                                          </p:spTgt>
                                        </p:tgtEl>
                                        <p:attrNameLst>
                                          <p:attrName>ppt_x</p:attrName>
                                        </p:attrNameLst>
                                      </p:cBhvr>
                                    </p:anim>
                                    <p:anim from="0" to="-1.0" calcmode="lin" valueType="num">
                                      <p:cBhvr>
                                        <p:cTn id="60" dur="200" decel="50000" autoRev="1" fill="hold">
                                          <p:stCondLst>
                                            <p:cond delay="600"/>
                                          </p:stCondLst>
                                        </p:cTn>
                                        <p:tgtEl>
                                          <p:spTgt spid="3">
                                            <p:txEl>
                                              <p:pRg st="4" end="4"/>
                                            </p:txEl>
                                          </p:spTgt>
                                        </p:tgtEl>
                                        <p:attrNameLst>
                                          <p:attrName>xshear</p:attrName>
                                        </p:attrNameLst>
                                      </p:cBhvr>
                                    </p:anim>
                                    <p:animScale>
                                      <p:cBhvr>
                                        <p:cTn id="61" dur="200" decel="100000" autoRev="1" fill="hold">
                                          <p:stCondLst>
                                            <p:cond delay="600"/>
                                          </p:stCondLst>
                                        </p:cTn>
                                        <p:tgtEl>
                                          <p:spTgt spid="3">
                                            <p:txEl>
                                              <p:pRg st="4" end="4"/>
                                            </p:txEl>
                                          </p:spTgt>
                                        </p:tgtEl>
                                      </p:cBhvr>
                                      <p:from x="100000" y="100000"/>
                                      <p:to x="80000" y="100000"/>
                                    </p:animScale>
                                    <p:anim by="(#ppt_h/3+#ppt_w*0.1)" calcmode="lin" valueType="num">
                                      <p:cBhvr additive="sum">
                                        <p:cTn id="6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63" fill="hold">
                      <p:stCondLst>
                        <p:cond delay="indefinite"/>
                      </p:stCondLst>
                      <p:childTnLst>
                        <p:par>
                          <p:cTn id="64" fill="hold">
                            <p:stCondLst>
                              <p:cond delay="0"/>
                            </p:stCondLst>
                            <p:childTnLst>
                              <p:par>
                                <p:cTn id="65" presetID="34"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from="(-#ppt_w/2)" to="(#ppt_x)" calcmode="lin" valueType="num">
                                      <p:cBhvr>
                                        <p:cTn id="67" dur="600" fill="hold">
                                          <p:stCondLst>
                                            <p:cond delay="0"/>
                                          </p:stCondLst>
                                        </p:cTn>
                                        <p:tgtEl>
                                          <p:spTgt spid="3">
                                            <p:txEl>
                                              <p:pRg st="6" end="6"/>
                                            </p:txEl>
                                          </p:spTgt>
                                        </p:tgtEl>
                                        <p:attrNameLst>
                                          <p:attrName>ppt_x</p:attrName>
                                        </p:attrNameLst>
                                      </p:cBhvr>
                                    </p:anim>
                                    <p:anim from="0" to="-1.0" calcmode="lin" valueType="num">
                                      <p:cBhvr>
                                        <p:cTn id="68" dur="200" decel="50000" autoRev="1" fill="hold">
                                          <p:stCondLst>
                                            <p:cond delay="600"/>
                                          </p:stCondLst>
                                        </p:cTn>
                                        <p:tgtEl>
                                          <p:spTgt spid="3">
                                            <p:txEl>
                                              <p:pRg st="6" end="6"/>
                                            </p:txEl>
                                          </p:spTgt>
                                        </p:tgtEl>
                                        <p:attrNameLst>
                                          <p:attrName>xshear</p:attrName>
                                        </p:attrNameLst>
                                      </p:cBhvr>
                                    </p:anim>
                                    <p:animScale>
                                      <p:cBhvr>
                                        <p:cTn id="69" dur="200" decel="100000" autoRev="1" fill="hold">
                                          <p:stCondLst>
                                            <p:cond delay="600"/>
                                          </p:stCondLst>
                                        </p:cTn>
                                        <p:tgtEl>
                                          <p:spTgt spid="3">
                                            <p:txEl>
                                              <p:pRg st="6" end="6"/>
                                            </p:txEl>
                                          </p:spTgt>
                                        </p:tgtEl>
                                      </p:cBhvr>
                                      <p:from x="100000" y="100000"/>
                                      <p:to x="80000" y="100000"/>
                                    </p:animScale>
                                    <p:anim by="(#ppt_h/3+#ppt_w*0.1)" calcmode="lin" valueType="num">
                                      <p:cBhvr additive="sum">
                                        <p:cTn id="70"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71" fill="hold">
                      <p:stCondLst>
                        <p:cond delay="indefinite"/>
                      </p:stCondLst>
                      <p:childTnLst>
                        <p:par>
                          <p:cTn id="72" fill="hold">
                            <p:stCondLst>
                              <p:cond delay="0"/>
                            </p:stCondLst>
                            <p:childTnLst>
                              <p:par>
                                <p:cTn id="73" presetID="34" presetClass="entr" presetSubtype="0"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 from="(-#ppt_w/2)" to="(#ppt_x)" calcmode="lin" valueType="num">
                                      <p:cBhvr>
                                        <p:cTn id="75" dur="600" fill="hold">
                                          <p:stCondLst>
                                            <p:cond delay="0"/>
                                          </p:stCondLst>
                                        </p:cTn>
                                        <p:tgtEl>
                                          <p:spTgt spid="3">
                                            <p:txEl>
                                              <p:pRg st="7" end="7"/>
                                            </p:txEl>
                                          </p:spTgt>
                                        </p:tgtEl>
                                        <p:attrNameLst>
                                          <p:attrName>ppt_x</p:attrName>
                                        </p:attrNameLst>
                                      </p:cBhvr>
                                    </p:anim>
                                    <p:anim from="0" to="-1.0" calcmode="lin" valueType="num">
                                      <p:cBhvr>
                                        <p:cTn id="76" dur="200" decel="50000" autoRev="1" fill="hold">
                                          <p:stCondLst>
                                            <p:cond delay="600"/>
                                          </p:stCondLst>
                                        </p:cTn>
                                        <p:tgtEl>
                                          <p:spTgt spid="3">
                                            <p:txEl>
                                              <p:pRg st="7" end="7"/>
                                            </p:txEl>
                                          </p:spTgt>
                                        </p:tgtEl>
                                        <p:attrNameLst>
                                          <p:attrName>xshear</p:attrName>
                                        </p:attrNameLst>
                                      </p:cBhvr>
                                    </p:anim>
                                    <p:animScale>
                                      <p:cBhvr>
                                        <p:cTn id="77" dur="200" decel="100000" autoRev="1" fill="hold">
                                          <p:stCondLst>
                                            <p:cond delay="600"/>
                                          </p:stCondLst>
                                        </p:cTn>
                                        <p:tgtEl>
                                          <p:spTgt spid="3">
                                            <p:txEl>
                                              <p:pRg st="7" end="7"/>
                                            </p:txEl>
                                          </p:spTgt>
                                        </p:tgtEl>
                                      </p:cBhvr>
                                      <p:from x="100000" y="100000"/>
                                      <p:to x="80000" y="100000"/>
                                    </p:animScale>
                                    <p:anim by="(#ppt_h/3+#ppt_w*0.1)" calcmode="lin" valueType="num">
                                      <p:cBhvr additive="sum">
                                        <p:cTn id="78" dur="200" decel="100000" autoRev="1" fill="hold">
                                          <p:stCondLst>
                                            <p:cond delay="600"/>
                                          </p:stCondLst>
                                        </p:cTn>
                                        <p:tgtEl>
                                          <p:spTgt spid="3">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32"/>
          </a:xfrm>
        </p:spPr>
        <p:txBody>
          <a:bodyPr/>
          <a:lstStyle/>
          <a:p>
            <a:r>
              <a:rPr lang="et-EE" dirty="0" smtClean="0"/>
              <a:t>Books</a:t>
            </a:r>
            <a:endParaRPr lang="et-EE" dirty="0"/>
          </a:p>
        </p:txBody>
      </p:sp>
      <p:sp>
        <p:nvSpPr>
          <p:cNvPr id="3" name="Content Placeholder 2"/>
          <p:cNvSpPr>
            <a:spLocks noGrp="1"/>
          </p:cNvSpPr>
          <p:nvPr>
            <p:ph idx="1"/>
          </p:nvPr>
        </p:nvSpPr>
        <p:spPr>
          <a:xfrm>
            <a:off x="0" y="928670"/>
            <a:ext cx="5214910" cy="5929330"/>
          </a:xfrm>
        </p:spPr>
        <p:txBody>
          <a:bodyPr>
            <a:normAutofit/>
          </a:bodyPr>
          <a:lstStyle/>
          <a:p>
            <a:r>
              <a:rPr lang="et-EE" dirty="0" smtClean="0"/>
              <a:t> </a:t>
            </a:r>
            <a:r>
              <a:rPr lang="fi-FI" dirty="0" smtClean="0"/>
              <a:t>Siil Felix ja sekelduste sügis(2005)</a:t>
            </a:r>
            <a:endParaRPr lang="et-EE" dirty="0" smtClean="0"/>
          </a:p>
          <a:p>
            <a:r>
              <a:rPr lang="et-EE" dirty="0" smtClean="0"/>
              <a:t>Lepatriinu faksiga (2004)</a:t>
            </a:r>
          </a:p>
          <a:p>
            <a:r>
              <a:rPr lang="et-EE" dirty="0" smtClean="0"/>
              <a:t>Lätikeelne jäätis(2006)</a:t>
            </a:r>
          </a:p>
          <a:p>
            <a:r>
              <a:rPr lang="fi-FI" dirty="0" smtClean="0"/>
              <a:t>Seltsimees laps ja suured inimesed(2008)</a:t>
            </a:r>
            <a:endParaRPr lang="et-EE" dirty="0" smtClean="0"/>
          </a:p>
          <a:p>
            <a:r>
              <a:rPr lang="et-EE" dirty="0" smtClean="0"/>
              <a:t>Kirjad jõuluvanale(2001)</a:t>
            </a:r>
          </a:p>
          <a:p>
            <a:pPr>
              <a:buNone/>
            </a:pPr>
            <a:endParaRPr lang="et-EE" dirty="0" smtClean="0"/>
          </a:p>
          <a:p>
            <a:pPr>
              <a:buNone/>
            </a:pPr>
            <a:r>
              <a:rPr lang="et-EE" dirty="0" smtClean="0"/>
              <a:t>And many more.....</a:t>
            </a:r>
          </a:p>
          <a:p>
            <a:pPr>
              <a:buNone/>
            </a:pPr>
            <a:endParaRPr lang="et-EE" dirty="0" smtClean="0"/>
          </a:p>
          <a:p>
            <a:pPr>
              <a:buNone/>
            </a:pPr>
            <a:endParaRPr lang="et-EE" dirty="0" smtClean="0"/>
          </a:p>
          <a:p>
            <a:pPr>
              <a:buNone/>
            </a:pPr>
            <a:endParaRPr lang="et-EE" dirty="0" smtClean="0"/>
          </a:p>
        </p:txBody>
      </p:sp>
      <p:pic>
        <p:nvPicPr>
          <p:cNvPr id="4" name="Picture 3" descr="latikeelne.jpg"/>
          <p:cNvPicPr>
            <a:picLocks noChangeAspect="1"/>
          </p:cNvPicPr>
          <p:nvPr/>
        </p:nvPicPr>
        <p:blipFill>
          <a:blip r:embed="rId2" cstate="print"/>
          <a:stretch>
            <a:fillRect/>
          </a:stretch>
        </p:blipFill>
        <p:spPr>
          <a:xfrm>
            <a:off x="7358082" y="5072074"/>
            <a:ext cx="1785918" cy="1785926"/>
          </a:xfrm>
          <a:prstGeom prst="rect">
            <a:avLst/>
          </a:prstGeom>
        </p:spPr>
      </p:pic>
      <p:pic>
        <p:nvPicPr>
          <p:cNvPr id="5" name="Picture 4" descr="i08-r29tungal.jpg"/>
          <p:cNvPicPr>
            <a:picLocks noChangeAspect="1"/>
          </p:cNvPicPr>
          <p:nvPr/>
        </p:nvPicPr>
        <p:blipFill>
          <a:blip r:embed="rId3" cstate="print"/>
          <a:stretch>
            <a:fillRect/>
          </a:stretch>
        </p:blipFill>
        <p:spPr>
          <a:xfrm>
            <a:off x="7358050" y="3286124"/>
            <a:ext cx="1785950" cy="1785926"/>
          </a:xfrm>
          <a:prstGeom prst="rect">
            <a:avLst/>
          </a:prstGeom>
        </p:spPr>
      </p:pic>
      <p:pic>
        <p:nvPicPr>
          <p:cNvPr id="6" name="Picture 5" descr="791.jpg"/>
          <p:cNvPicPr>
            <a:picLocks noChangeAspect="1"/>
          </p:cNvPicPr>
          <p:nvPr/>
        </p:nvPicPr>
        <p:blipFill>
          <a:blip r:embed="rId4" cstate="print"/>
          <a:stretch>
            <a:fillRect/>
          </a:stretch>
        </p:blipFill>
        <p:spPr>
          <a:xfrm>
            <a:off x="7358082" y="1571612"/>
            <a:ext cx="1785918" cy="1753205"/>
          </a:xfrm>
          <a:prstGeom prst="rect">
            <a:avLst/>
          </a:prstGeom>
        </p:spPr>
      </p:pic>
      <p:pic>
        <p:nvPicPr>
          <p:cNvPr id="8" name="Picture 7" descr="kirjadjouluvanale (1).jpg"/>
          <p:cNvPicPr>
            <a:picLocks noChangeAspect="1"/>
          </p:cNvPicPr>
          <p:nvPr/>
        </p:nvPicPr>
        <p:blipFill>
          <a:blip r:embed="rId5" cstate="print"/>
          <a:stretch>
            <a:fillRect/>
          </a:stretch>
        </p:blipFill>
        <p:spPr>
          <a:xfrm>
            <a:off x="7358082" y="0"/>
            <a:ext cx="1785918" cy="1571612"/>
          </a:xfrm>
          <a:prstGeom prst="rect">
            <a:avLst/>
          </a:prstGeom>
        </p:spPr>
      </p:pic>
      <p:pic>
        <p:nvPicPr>
          <p:cNvPr id="9" name="Picture 8" descr="0002_siil_felix.jpg"/>
          <p:cNvPicPr>
            <a:picLocks noChangeAspect="1"/>
          </p:cNvPicPr>
          <p:nvPr/>
        </p:nvPicPr>
        <p:blipFill>
          <a:blip r:embed="rId6" cstate="print"/>
          <a:stretch>
            <a:fillRect/>
          </a:stretch>
        </p:blipFill>
        <p:spPr>
          <a:xfrm>
            <a:off x="5189928" y="4929198"/>
            <a:ext cx="2161119" cy="1928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3">
                                            <p:txEl>
                                              <p:pRg st="0" end="0"/>
                                            </p:txEl>
                                          </p:spTgt>
                                        </p:tgtEl>
                                        <p:attrNameLst>
                                          <p:attrName>ppt_x</p:attrName>
                                        </p:attrNameLst>
                                      </p:cBhvr>
                                    </p:anim>
                                    <p:anim from="0" to="-1.0" calcmode="lin" valueType="num">
                                      <p:cBhvr>
                                        <p:cTn id="15" dur="200" decel="50000" autoRev="1" fill="hold">
                                          <p:stCondLst>
                                            <p:cond delay="600"/>
                                          </p:stCondLst>
                                        </p:cTn>
                                        <p:tgtEl>
                                          <p:spTgt spid="3">
                                            <p:txEl>
                                              <p:pRg st="0" end="0"/>
                                            </p:txEl>
                                          </p:spTgt>
                                        </p:tgtEl>
                                        <p:attrNameLst>
                                          <p:attrName>xshear</p:attrName>
                                        </p:attrNameLst>
                                      </p:cBhvr>
                                    </p:anim>
                                    <p:animScale>
                                      <p:cBhvr>
                                        <p:cTn id="16" dur="200" decel="100000" autoRev="1" fill="hold">
                                          <p:stCondLst>
                                            <p:cond delay="600"/>
                                          </p:stCondLst>
                                        </p:cTn>
                                        <p:tgtEl>
                                          <p:spTgt spid="3">
                                            <p:txEl>
                                              <p:pRg st="0" end="0"/>
                                            </p:txEl>
                                          </p:spTgt>
                                        </p:tgtEl>
                                      </p:cBhvr>
                                      <p:from x="100000" y="100000"/>
                                      <p:to x="80000" y="100000"/>
                                    </p:animScale>
                                    <p:anim by="(#ppt_h/3+#ppt_w*0.1)" calcmode="lin" valueType="num">
                                      <p:cBhvr additive="sum">
                                        <p:cTn id="17"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from="(-#ppt_w/2)" to="(#ppt_x)" calcmode="lin" valueType="num">
                                      <p:cBhvr>
                                        <p:cTn id="27" dur="600" fill="hold">
                                          <p:stCondLst>
                                            <p:cond delay="0"/>
                                          </p:stCondLst>
                                        </p:cTn>
                                        <p:tgtEl>
                                          <p:spTgt spid="3">
                                            <p:txEl>
                                              <p:pRg st="1" end="1"/>
                                            </p:txEl>
                                          </p:spTgt>
                                        </p:tgtEl>
                                        <p:attrNameLst>
                                          <p:attrName>ppt_x</p:attrName>
                                        </p:attrNameLst>
                                      </p:cBhvr>
                                    </p:anim>
                                    <p:anim from="0" to="-1.0" calcmode="lin" valueType="num">
                                      <p:cBhvr>
                                        <p:cTn id="28" dur="200" decel="50000" autoRev="1" fill="hold">
                                          <p:stCondLst>
                                            <p:cond delay="600"/>
                                          </p:stCondLst>
                                        </p:cTn>
                                        <p:tgtEl>
                                          <p:spTgt spid="3">
                                            <p:txEl>
                                              <p:pRg st="1" end="1"/>
                                            </p:txEl>
                                          </p:spTgt>
                                        </p:tgtEl>
                                        <p:attrNameLst>
                                          <p:attrName>xshear</p:attrName>
                                        </p:attrNameLst>
                                      </p:cBhvr>
                                    </p:anim>
                                    <p:animScale>
                                      <p:cBhvr>
                                        <p:cTn id="29" dur="200" decel="100000" autoRev="1" fill="hold">
                                          <p:stCondLst>
                                            <p:cond delay="600"/>
                                          </p:stCondLst>
                                        </p:cTn>
                                        <p:tgtEl>
                                          <p:spTgt spid="3">
                                            <p:txEl>
                                              <p:pRg st="1" end="1"/>
                                            </p:txEl>
                                          </p:spTgt>
                                        </p:tgtEl>
                                      </p:cBhvr>
                                      <p:from x="100000" y="100000"/>
                                      <p:to x="80000" y="100000"/>
                                    </p:animScale>
                                    <p:anim by="(#ppt_h/3+#ppt_w*0.1)" calcmode="lin" valueType="num">
                                      <p:cBhvr additive="sum">
                                        <p:cTn id="30"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ox(i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from="(-#ppt_w/2)" to="(#ppt_x)" calcmode="lin" valueType="num">
                                      <p:cBhvr>
                                        <p:cTn id="40" dur="600" fill="hold">
                                          <p:stCondLst>
                                            <p:cond delay="0"/>
                                          </p:stCondLst>
                                        </p:cTn>
                                        <p:tgtEl>
                                          <p:spTgt spid="3">
                                            <p:txEl>
                                              <p:pRg st="2" end="2"/>
                                            </p:txEl>
                                          </p:spTgt>
                                        </p:tgtEl>
                                        <p:attrNameLst>
                                          <p:attrName>ppt_x</p:attrName>
                                        </p:attrNameLst>
                                      </p:cBhvr>
                                    </p:anim>
                                    <p:anim from="0" to="-1.0" calcmode="lin" valueType="num">
                                      <p:cBhvr>
                                        <p:cTn id="41" dur="200" decel="50000" autoRev="1" fill="hold">
                                          <p:stCondLst>
                                            <p:cond delay="600"/>
                                          </p:stCondLst>
                                        </p:cTn>
                                        <p:tgtEl>
                                          <p:spTgt spid="3">
                                            <p:txEl>
                                              <p:pRg st="2" end="2"/>
                                            </p:txEl>
                                          </p:spTgt>
                                        </p:tgtEl>
                                        <p:attrNameLst>
                                          <p:attrName>xshear</p:attrName>
                                        </p:attrNameLst>
                                      </p:cBhvr>
                                    </p:anim>
                                    <p:animScale>
                                      <p:cBhvr>
                                        <p:cTn id="42" dur="200" decel="100000" autoRev="1" fill="hold">
                                          <p:stCondLst>
                                            <p:cond delay="600"/>
                                          </p:stCondLst>
                                        </p:cTn>
                                        <p:tgtEl>
                                          <p:spTgt spid="3">
                                            <p:txEl>
                                              <p:pRg st="2" end="2"/>
                                            </p:txEl>
                                          </p:spTgt>
                                        </p:tgtEl>
                                      </p:cBhvr>
                                      <p:from x="100000" y="100000"/>
                                      <p:to x="80000" y="100000"/>
                                    </p:animScale>
                                    <p:anim by="(#ppt_h/3+#ppt_w*0.1)" calcmode="lin" valueType="num">
                                      <p:cBhvr additive="sum">
                                        <p:cTn id="43"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heckerboard(across)">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34" presetClass="entr" presetSubtype="0"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 from="(-#ppt_w/2)" to="(#ppt_x)" calcmode="lin" valueType="num">
                                      <p:cBhvr>
                                        <p:cTn id="53" dur="600" fill="hold">
                                          <p:stCondLst>
                                            <p:cond delay="0"/>
                                          </p:stCondLst>
                                        </p:cTn>
                                        <p:tgtEl>
                                          <p:spTgt spid="3">
                                            <p:txEl>
                                              <p:pRg st="3" end="3"/>
                                            </p:txEl>
                                          </p:spTgt>
                                        </p:tgtEl>
                                        <p:attrNameLst>
                                          <p:attrName>ppt_x</p:attrName>
                                        </p:attrNameLst>
                                      </p:cBhvr>
                                    </p:anim>
                                    <p:anim from="0" to="-1.0" calcmode="lin" valueType="num">
                                      <p:cBhvr>
                                        <p:cTn id="54" dur="200" decel="50000" autoRev="1" fill="hold">
                                          <p:stCondLst>
                                            <p:cond delay="600"/>
                                          </p:stCondLst>
                                        </p:cTn>
                                        <p:tgtEl>
                                          <p:spTgt spid="3">
                                            <p:txEl>
                                              <p:pRg st="3" end="3"/>
                                            </p:txEl>
                                          </p:spTgt>
                                        </p:tgtEl>
                                        <p:attrNameLst>
                                          <p:attrName>xshear</p:attrName>
                                        </p:attrNameLst>
                                      </p:cBhvr>
                                    </p:anim>
                                    <p:animScale>
                                      <p:cBhvr>
                                        <p:cTn id="55" dur="200" decel="100000" autoRev="1" fill="hold">
                                          <p:stCondLst>
                                            <p:cond delay="600"/>
                                          </p:stCondLst>
                                        </p:cTn>
                                        <p:tgtEl>
                                          <p:spTgt spid="3">
                                            <p:txEl>
                                              <p:pRg st="3" end="3"/>
                                            </p:txEl>
                                          </p:spTgt>
                                        </p:tgtEl>
                                      </p:cBhvr>
                                      <p:from x="100000" y="100000"/>
                                      <p:to x="80000" y="100000"/>
                                    </p:animScale>
                                    <p:anim by="(#ppt_h/3+#ppt_w*0.1)" calcmode="lin" valueType="num">
                                      <p:cBhvr additive="sum">
                                        <p:cTn id="56"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diamond(in)">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34" presetClass="entr" presetSubtype="0" fill="hold" grpId="0"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 from="(-#ppt_w/2)" to="(#ppt_x)" calcmode="lin" valueType="num">
                                      <p:cBhvr>
                                        <p:cTn id="66" dur="600" fill="hold">
                                          <p:stCondLst>
                                            <p:cond delay="0"/>
                                          </p:stCondLst>
                                        </p:cTn>
                                        <p:tgtEl>
                                          <p:spTgt spid="3">
                                            <p:txEl>
                                              <p:pRg st="4" end="4"/>
                                            </p:txEl>
                                          </p:spTgt>
                                        </p:tgtEl>
                                        <p:attrNameLst>
                                          <p:attrName>ppt_x</p:attrName>
                                        </p:attrNameLst>
                                      </p:cBhvr>
                                    </p:anim>
                                    <p:anim from="0" to="-1.0" calcmode="lin" valueType="num">
                                      <p:cBhvr>
                                        <p:cTn id="67" dur="200" decel="50000" autoRev="1" fill="hold">
                                          <p:stCondLst>
                                            <p:cond delay="600"/>
                                          </p:stCondLst>
                                        </p:cTn>
                                        <p:tgtEl>
                                          <p:spTgt spid="3">
                                            <p:txEl>
                                              <p:pRg st="4" end="4"/>
                                            </p:txEl>
                                          </p:spTgt>
                                        </p:tgtEl>
                                        <p:attrNameLst>
                                          <p:attrName>xshear</p:attrName>
                                        </p:attrNameLst>
                                      </p:cBhvr>
                                    </p:anim>
                                    <p:animScale>
                                      <p:cBhvr>
                                        <p:cTn id="68" dur="200" decel="100000" autoRev="1" fill="hold">
                                          <p:stCondLst>
                                            <p:cond delay="600"/>
                                          </p:stCondLst>
                                        </p:cTn>
                                        <p:tgtEl>
                                          <p:spTgt spid="3">
                                            <p:txEl>
                                              <p:pRg st="4" end="4"/>
                                            </p:txEl>
                                          </p:spTgt>
                                        </p:tgtEl>
                                      </p:cBhvr>
                                      <p:from x="100000" y="100000"/>
                                      <p:to x="80000" y="100000"/>
                                    </p:animScale>
                                    <p:anim by="(#ppt_h/3+#ppt_w*0.1)" calcmode="lin" valueType="num">
                                      <p:cBhvr additive="sum">
                                        <p:cTn id="69"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fill="hold"/>
                                        <p:tgtEl>
                                          <p:spTgt spid="8"/>
                                        </p:tgtEl>
                                        <p:attrNameLst>
                                          <p:attrName>ppt_x</p:attrName>
                                        </p:attrNameLst>
                                      </p:cBhvr>
                                      <p:tavLst>
                                        <p:tav tm="0">
                                          <p:val>
                                            <p:strVal val="#ppt_x"/>
                                          </p:val>
                                        </p:tav>
                                        <p:tav tm="100000">
                                          <p:val>
                                            <p:strVal val="#ppt_x"/>
                                          </p:val>
                                        </p:tav>
                                      </p:tavLst>
                                    </p:anim>
                                    <p:anim calcmode="lin" valueType="num">
                                      <p:cBhvr additive="base">
                                        <p:cTn id="7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4" presetClass="entr" presetSubtype="0" fill="hold" grpId="0" nodeType="clickEffect">
                                  <p:stCondLst>
                                    <p:cond delay="0"/>
                                  </p:stCondLst>
                                  <p:childTnLst>
                                    <p:set>
                                      <p:cBhvr>
                                        <p:cTn id="79" dur="1" fill="hold">
                                          <p:stCondLst>
                                            <p:cond delay="0"/>
                                          </p:stCondLst>
                                        </p:cTn>
                                        <p:tgtEl>
                                          <p:spTgt spid="3">
                                            <p:txEl>
                                              <p:pRg st="6" end="6"/>
                                            </p:txEl>
                                          </p:spTgt>
                                        </p:tgtEl>
                                        <p:attrNameLst>
                                          <p:attrName>style.visibility</p:attrName>
                                        </p:attrNameLst>
                                      </p:cBhvr>
                                      <p:to>
                                        <p:strVal val="visible"/>
                                      </p:to>
                                    </p:set>
                                    <p:anim from="(-#ppt_w/2)" to="(#ppt_x)" calcmode="lin" valueType="num">
                                      <p:cBhvr>
                                        <p:cTn id="80" dur="600" fill="hold">
                                          <p:stCondLst>
                                            <p:cond delay="0"/>
                                          </p:stCondLst>
                                        </p:cTn>
                                        <p:tgtEl>
                                          <p:spTgt spid="3">
                                            <p:txEl>
                                              <p:pRg st="6" end="6"/>
                                            </p:txEl>
                                          </p:spTgt>
                                        </p:tgtEl>
                                        <p:attrNameLst>
                                          <p:attrName>ppt_x</p:attrName>
                                        </p:attrNameLst>
                                      </p:cBhvr>
                                    </p:anim>
                                    <p:anim from="0" to="-1.0" calcmode="lin" valueType="num">
                                      <p:cBhvr>
                                        <p:cTn id="81" dur="200" decel="50000" autoRev="1" fill="hold">
                                          <p:stCondLst>
                                            <p:cond delay="600"/>
                                          </p:stCondLst>
                                        </p:cTn>
                                        <p:tgtEl>
                                          <p:spTgt spid="3">
                                            <p:txEl>
                                              <p:pRg st="6" end="6"/>
                                            </p:txEl>
                                          </p:spTgt>
                                        </p:tgtEl>
                                        <p:attrNameLst>
                                          <p:attrName>xshear</p:attrName>
                                        </p:attrNameLst>
                                      </p:cBhvr>
                                    </p:anim>
                                    <p:animScale>
                                      <p:cBhvr>
                                        <p:cTn id="82" dur="200" decel="100000" autoRev="1" fill="hold">
                                          <p:stCondLst>
                                            <p:cond delay="600"/>
                                          </p:stCondLst>
                                        </p:cTn>
                                        <p:tgtEl>
                                          <p:spTgt spid="3">
                                            <p:txEl>
                                              <p:pRg st="6" end="6"/>
                                            </p:txEl>
                                          </p:spTgt>
                                        </p:tgtEl>
                                      </p:cBhvr>
                                      <p:from x="100000" y="100000"/>
                                      <p:to x="80000" y="100000"/>
                                    </p:animScale>
                                    <p:anim by="(#ppt_h/3+#ppt_w*0.1)" calcmode="lin" valueType="num">
                                      <p:cBhvr additive="sum">
                                        <p:cTn id="83" dur="200" decel="100000" autoRev="1" fill="hold">
                                          <p:stCondLst>
                                            <p:cond delay="600"/>
                                          </p:stCondLst>
                                        </p:cTn>
                                        <p:tgtEl>
                                          <p:spTgt spid="3">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et-EE" dirty="0" smtClean="0"/>
              <a:t>Leelo Tungal and Ruila Basic School today</a:t>
            </a:r>
            <a:endParaRPr lang="et-EE" dirty="0"/>
          </a:p>
        </p:txBody>
      </p:sp>
      <p:sp>
        <p:nvSpPr>
          <p:cNvPr id="3" name="Content Placeholder 2"/>
          <p:cNvSpPr>
            <a:spLocks noGrp="1"/>
          </p:cNvSpPr>
          <p:nvPr>
            <p:ph idx="1"/>
          </p:nvPr>
        </p:nvSpPr>
        <p:spPr>
          <a:xfrm>
            <a:off x="0" y="2071678"/>
            <a:ext cx="4572000" cy="4786322"/>
          </a:xfrm>
        </p:spPr>
        <p:txBody>
          <a:bodyPr>
            <a:normAutofit fontScale="92500" lnSpcReduction="20000"/>
          </a:bodyPr>
          <a:lstStyle/>
          <a:p>
            <a:pPr>
              <a:buNone/>
            </a:pPr>
            <a:r>
              <a:rPr lang="et-EE" dirty="0" smtClean="0"/>
              <a:t>    Even today Leelo Tungal visits our school  very often.</a:t>
            </a:r>
            <a:r>
              <a:rPr lang="et-EE" dirty="0"/>
              <a:t> </a:t>
            </a:r>
            <a:r>
              <a:rPr lang="et-EE" dirty="0" smtClean="0"/>
              <a:t>She likes to talk about her books with children and everybody likes her stories about our school history.</a:t>
            </a:r>
          </a:p>
          <a:p>
            <a:pPr>
              <a:buNone/>
            </a:pPr>
            <a:r>
              <a:rPr lang="et-EE" dirty="0" smtClean="0"/>
              <a:t>    She still lives next to our school house and we can often see her passing by.</a:t>
            </a:r>
          </a:p>
          <a:p>
            <a:pPr>
              <a:buNone/>
            </a:pPr>
            <a:r>
              <a:rPr lang="et-EE" dirty="0" smtClean="0"/>
              <a:t>    </a:t>
            </a:r>
          </a:p>
        </p:txBody>
      </p:sp>
      <p:pic>
        <p:nvPicPr>
          <p:cNvPr id="5" name="Picture 4" descr="leelo-tungal-koeraga.jpg"/>
          <p:cNvPicPr>
            <a:picLocks noChangeAspect="1"/>
          </p:cNvPicPr>
          <p:nvPr/>
        </p:nvPicPr>
        <p:blipFill>
          <a:blip r:embed="rId2" cstate="print"/>
          <a:stretch>
            <a:fillRect/>
          </a:stretch>
        </p:blipFill>
        <p:spPr>
          <a:xfrm>
            <a:off x="4553428" y="0"/>
            <a:ext cx="4590604"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dissolv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t-EE" dirty="0" smtClean="0"/>
              <a:t>Conclusion</a:t>
            </a:r>
            <a:endParaRPr lang="et-EE" dirty="0"/>
          </a:p>
        </p:txBody>
      </p:sp>
      <p:sp>
        <p:nvSpPr>
          <p:cNvPr id="3" name="Content Placeholder 2"/>
          <p:cNvSpPr>
            <a:spLocks noGrp="1"/>
          </p:cNvSpPr>
          <p:nvPr>
            <p:ph idx="1"/>
          </p:nvPr>
        </p:nvSpPr>
        <p:spPr>
          <a:xfrm>
            <a:off x="457200" y="1285860"/>
            <a:ext cx="8229600" cy="5572140"/>
          </a:xfrm>
        </p:spPr>
        <p:txBody>
          <a:bodyPr>
            <a:normAutofit/>
          </a:bodyPr>
          <a:lstStyle/>
          <a:p>
            <a:r>
              <a:rPr lang="et-EE" dirty="0" smtClean="0"/>
              <a:t>I am very happy that I can meet Leelo Tungal on my schoolway. She is a living legend.</a:t>
            </a:r>
          </a:p>
          <a:p>
            <a:pPr>
              <a:buNone/>
            </a:pPr>
            <a:endParaRPr lang="et-EE" dirty="0" smtClean="0"/>
          </a:p>
          <a:p>
            <a:r>
              <a:rPr lang="et-EE" dirty="0" smtClean="0"/>
              <a:t>I hope you like and enjoy her books as much as I do.</a:t>
            </a:r>
          </a:p>
          <a:p>
            <a:endParaRPr lang="et-EE" dirty="0" smtClean="0"/>
          </a:p>
          <a:p>
            <a:r>
              <a:rPr lang="et-EE" dirty="0" smtClean="0"/>
              <a:t>I am eagerly looking forward to her future creation.</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800" decel="100000"/>
                                        <p:tgtEl>
                                          <p:spTgt spid="3">
                                            <p:txEl>
                                              <p:pRg st="2" end="2"/>
                                            </p:txEl>
                                          </p:spTgt>
                                        </p:tgtEl>
                                      </p:cBhvr>
                                    </p:animEffect>
                                    <p:anim calcmode="lin" valueType="num">
                                      <p:cBhvr>
                                        <p:cTn id="2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800" decel="100000"/>
                                        <p:tgtEl>
                                          <p:spTgt spid="3">
                                            <p:txEl>
                                              <p:pRg st="4" end="4"/>
                                            </p:txEl>
                                          </p:spTgt>
                                        </p:tgtEl>
                                      </p:cBhvr>
                                    </p:animEffect>
                                    <p:anim calcmode="lin" valueType="num">
                                      <p:cBhvr>
                                        <p:cTn id="33"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elo_tungal.jpg"/>
          <p:cNvPicPr>
            <a:picLocks noGrp="1" noChangeAspect="1"/>
          </p:cNvPicPr>
          <p:nvPr>
            <p:ph idx="1"/>
          </p:nvPr>
        </p:nvPicPr>
        <p:blipFill>
          <a:blip r:embed="rId2" cstate="print"/>
          <a:stretch>
            <a:fillRect/>
          </a:stretch>
        </p:blipFill>
        <p:spPr>
          <a:xfrm>
            <a:off x="785786" y="0"/>
            <a:ext cx="7572396" cy="6858000"/>
          </a:xfrm>
        </p:spPr>
      </p:pic>
      <p:sp>
        <p:nvSpPr>
          <p:cNvPr id="2" name="Title 1"/>
          <p:cNvSpPr>
            <a:spLocks noGrp="1"/>
          </p:cNvSpPr>
          <p:nvPr>
            <p:ph type="title"/>
          </p:nvPr>
        </p:nvSpPr>
        <p:spPr/>
        <p:txBody>
          <a:bodyPr/>
          <a:lstStyle/>
          <a:p>
            <a:r>
              <a:rPr lang="et-EE" dirty="0" smtClean="0">
                <a:solidFill>
                  <a:schemeClr val="bg1"/>
                </a:solidFill>
              </a:rPr>
              <a:t>The</a:t>
            </a:r>
            <a:r>
              <a:rPr lang="et-EE" dirty="0" smtClean="0"/>
              <a:t> </a:t>
            </a:r>
            <a:r>
              <a:rPr lang="et-EE" dirty="0" smtClean="0">
                <a:solidFill>
                  <a:schemeClr val="bg1"/>
                </a:solidFill>
              </a:rPr>
              <a:t>End</a:t>
            </a:r>
            <a:endParaRPr lang="et-EE"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Why</a:t>
            </a:r>
            <a:endParaRPr lang="et-EE" dirty="0"/>
          </a:p>
        </p:txBody>
      </p:sp>
      <p:sp>
        <p:nvSpPr>
          <p:cNvPr id="3" name="Content Placeholder 2"/>
          <p:cNvSpPr>
            <a:spLocks noGrp="1"/>
          </p:cNvSpPr>
          <p:nvPr>
            <p:ph idx="1"/>
          </p:nvPr>
        </p:nvSpPr>
        <p:spPr>
          <a:xfrm rot="20274438">
            <a:off x="1052061" y="2167491"/>
            <a:ext cx="1828784" cy="4812034"/>
          </a:xfrm>
        </p:spPr>
        <p:txBody>
          <a:bodyPr>
            <a:normAutofit/>
          </a:bodyPr>
          <a:lstStyle/>
          <a:p>
            <a:pPr>
              <a:buNone/>
            </a:pPr>
            <a:r>
              <a:rPr lang="et-EE" sz="13000" dirty="0" smtClean="0"/>
              <a:t>?</a:t>
            </a:r>
          </a:p>
          <a:p>
            <a:pPr>
              <a:buNone/>
            </a:pPr>
            <a:r>
              <a:rPr lang="et-EE" sz="2400" dirty="0" smtClean="0"/>
              <a:t>why</a:t>
            </a:r>
          </a:p>
        </p:txBody>
      </p:sp>
      <p:pic>
        <p:nvPicPr>
          <p:cNvPr id="4" name="Picture 3" descr="1974ba81-c2f4-4d79-b7c4-2e298f7ebc9e.jpg"/>
          <p:cNvPicPr>
            <a:picLocks noChangeAspect="1"/>
          </p:cNvPicPr>
          <p:nvPr/>
        </p:nvPicPr>
        <p:blipFill>
          <a:blip r:embed="rId2" cstate="print"/>
          <a:stretch>
            <a:fillRect/>
          </a:stretch>
        </p:blipFill>
        <p:spPr>
          <a:xfrm>
            <a:off x="3200400" y="3340100"/>
            <a:ext cx="5943600" cy="3517900"/>
          </a:xfrm>
          <a:prstGeom prst="rect">
            <a:avLst/>
          </a:prstGeom>
        </p:spPr>
      </p:pic>
      <p:sp>
        <p:nvSpPr>
          <p:cNvPr id="5" name="TextBox 4"/>
          <p:cNvSpPr txBox="1"/>
          <p:nvPr/>
        </p:nvSpPr>
        <p:spPr>
          <a:xfrm flipH="1">
            <a:off x="5214942" y="2214554"/>
            <a:ext cx="1357321" cy="4524315"/>
          </a:xfrm>
          <a:prstGeom prst="rect">
            <a:avLst/>
          </a:prstGeom>
          <a:noFill/>
        </p:spPr>
        <p:txBody>
          <a:bodyPr wrap="square" rtlCol="0">
            <a:spAutoFit/>
          </a:bodyPr>
          <a:lstStyle/>
          <a:p>
            <a:endParaRPr lang="et-EE" sz="9600" dirty="0" smtClean="0"/>
          </a:p>
          <a:p>
            <a:endParaRPr lang="et-EE" sz="9600" dirty="0" smtClean="0"/>
          </a:p>
          <a:p>
            <a:endParaRPr lang="et-EE" sz="9600" dirty="0"/>
          </a:p>
        </p:txBody>
      </p:sp>
      <p:sp>
        <p:nvSpPr>
          <p:cNvPr id="7" name="TextBox 6"/>
          <p:cNvSpPr txBox="1"/>
          <p:nvPr/>
        </p:nvSpPr>
        <p:spPr>
          <a:xfrm>
            <a:off x="1500166" y="1785926"/>
            <a:ext cx="4786346" cy="1569660"/>
          </a:xfrm>
          <a:prstGeom prst="rect">
            <a:avLst/>
          </a:prstGeom>
          <a:noFill/>
        </p:spPr>
        <p:txBody>
          <a:bodyPr wrap="square" rtlCol="0">
            <a:spAutoFit/>
          </a:bodyPr>
          <a:lstStyle/>
          <a:p>
            <a:r>
              <a:rPr lang="et-EE" sz="3200" dirty="0" smtClean="0"/>
              <a:t>First of all I will explain why I have made my report about Leelo Tungal.</a:t>
            </a:r>
            <a:endParaRPr lang="et-EE"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66_image.jpg"/>
          <p:cNvPicPr>
            <a:picLocks noChangeAspect="1"/>
          </p:cNvPicPr>
          <p:nvPr/>
        </p:nvPicPr>
        <p:blipFill>
          <a:blip r:embed="rId2" cstate="print"/>
          <a:stretch>
            <a:fillRect/>
          </a:stretch>
        </p:blipFill>
        <p:spPr>
          <a:xfrm>
            <a:off x="1142976" y="747020"/>
            <a:ext cx="7358114" cy="6110980"/>
          </a:xfrm>
          <a:prstGeom prst="rect">
            <a:avLst/>
          </a:prstGeom>
        </p:spPr>
      </p:pic>
      <p:sp>
        <p:nvSpPr>
          <p:cNvPr id="2" name="Title 1"/>
          <p:cNvSpPr>
            <a:spLocks noGrp="1"/>
          </p:cNvSpPr>
          <p:nvPr>
            <p:ph type="title"/>
          </p:nvPr>
        </p:nvSpPr>
        <p:spPr>
          <a:xfrm>
            <a:off x="285720" y="0"/>
            <a:ext cx="8229600" cy="642918"/>
          </a:xfrm>
        </p:spPr>
        <p:txBody>
          <a:bodyPr>
            <a:normAutofit fontScale="90000"/>
          </a:bodyPr>
          <a:lstStyle/>
          <a:p>
            <a:r>
              <a:rPr lang="et-EE" dirty="0" smtClean="0"/>
              <a:t>Introduction</a:t>
            </a:r>
            <a:endParaRPr lang="et-EE" dirty="0"/>
          </a:p>
        </p:txBody>
      </p:sp>
      <p:sp>
        <p:nvSpPr>
          <p:cNvPr id="3" name="Content Placeholder 2"/>
          <p:cNvSpPr>
            <a:spLocks noGrp="1"/>
          </p:cNvSpPr>
          <p:nvPr>
            <p:ph idx="1"/>
          </p:nvPr>
        </p:nvSpPr>
        <p:spPr>
          <a:xfrm>
            <a:off x="1285852" y="2643182"/>
            <a:ext cx="5072066" cy="2143140"/>
          </a:xfrm>
        </p:spPr>
        <p:txBody>
          <a:bodyPr>
            <a:normAutofit/>
          </a:bodyPr>
          <a:lstStyle/>
          <a:p>
            <a:pPr>
              <a:buNone/>
            </a:pPr>
            <a:r>
              <a:rPr lang="et-EE" dirty="0" smtClean="0">
                <a:solidFill>
                  <a:schemeClr val="bg1"/>
                </a:solidFill>
              </a:rPr>
              <a:t>This is Ruila Basic School which functions in the old Ruila Manor house.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heckerboard(across)">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dirty="0"/>
          </a:p>
        </p:txBody>
      </p:sp>
      <p:sp>
        <p:nvSpPr>
          <p:cNvPr id="3" name="Content Placeholder 2"/>
          <p:cNvSpPr>
            <a:spLocks noGrp="1"/>
          </p:cNvSpPr>
          <p:nvPr>
            <p:ph idx="1"/>
          </p:nvPr>
        </p:nvSpPr>
        <p:spPr>
          <a:xfrm>
            <a:off x="0" y="214290"/>
            <a:ext cx="9144000" cy="3429000"/>
          </a:xfrm>
        </p:spPr>
        <p:txBody>
          <a:bodyPr>
            <a:normAutofit/>
          </a:bodyPr>
          <a:lstStyle/>
          <a:p>
            <a:r>
              <a:rPr lang="et-EE" dirty="0" smtClean="0"/>
              <a:t>This is our big hall where all the festive meetings take place. At really important meetings we sing our school anthem. The author of the words is Leelo Tungal. She wrote the poem when she was in the 5th class in Ruila School.</a:t>
            </a:r>
          </a:p>
          <a:p>
            <a:endParaRPr lang="et-EE" dirty="0"/>
          </a:p>
        </p:txBody>
      </p:sp>
      <p:pic>
        <p:nvPicPr>
          <p:cNvPr id="4" name="Picture 3" descr="2.jpg"/>
          <p:cNvPicPr>
            <a:picLocks noChangeAspect="1"/>
          </p:cNvPicPr>
          <p:nvPr/>
        </p:nvPicPr>
        <p:blipFill>
          <a:blip r:embed="rId2" cstate="print"/>
          <a:stretch>
            <a:fillRect/>
          </a:stretch>
        </p:blipFill>
        <p:spPr>
          <a:xfrm>
            <a:off x="1714480" y="3143254"/>
            <a:ext cx="5857884" cy="37147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umine kool 2010.2 010.jpg"/>
          <p:cNvPicPr>
            <a:picLocks noChangeAspect="1"/>
          </p:cNvPicPr>
          <p:nvPr/>
        </p:nvPicPr>
        <p:blipFill>
          <a:blip r:embed="rId2" cstate="print"/>
          <a:stretch>
            <a:fillRect/>
          </a:stretch>
        </p:blipFill>
        <p:spPr>
          <a:xfrm>
            <a:off x="4929190" y="3214686"/>
            <a:ext cx="4214810" cy="3643314"/>
          </a:xfrm>
          <a:prstGeom prst="rect">
            <a:avLst/>
          </a:prstGeom>
        </p:spPr>
      </p:pic>
      <p:sp>
        <p:nvSpPr>
          <p:cNvPr id="2" name="Title 1"/>
          <p:cNvSpPr>
            <a:spLocks noGrp="1"/>
          </p:cNvSpPr>
          <p:nvPr>
            <p:ph type="title"/>
          </p:nvPr>
        </p:nvSpPr>
        <p:spPr/>
        <p:txBody>
          <a:bodyPr/>
          <a:lstStyle/>
          <a:p>
            <a:endParaRPr lang="et-EE" dirty="0"/>
          </a:p>
        </p:txBody>
      </p:sp>
      <p:sp>
        <p:nvSpPr>
          <p:cNvPr id="3" name="Content Placeholder 2"/>
          <p:cNvSpPr>
            <a:spLocks noGrp="1"/>
          </p:cNvSpPr>
          <p:nvPr>
            <p:ph idx="1"/>
          </p:nvPr>
        </p:nvSpPr>
        <p:spPr>
          <a:xfrm>
            <a:off x="0" y="1000108"/>
            <a:ext cx="5000628" cy="5286389"/>
          </a:xfrm>
        </p:spPr>
        <p:txBody>
          <a:bodyPr/>
          <a:lstStyle/>
          <a:p>
            <a:pPr>
              <a:buNone/>
            </a:pPr>
            <a:r>
              <a:rPr lang="et-EE" dirty="0" smtClean="0"/>
              <a:t>Leelo Tungal is closely connected with Ruila village and Ruila School.</a:t>
            </a:r>
          </a:p>
          <a:p>
            <a:pPr>
              <a:buNone/>
            </a:pPr>
            <a:r>
              <a:rPr lang="et-EE" dirty="0" smtClean="0"/>
              <a:t>I study in form 6 in Ruila Basic School, and as I also happen to admire the books written by Leelo Tungal, I have decided to write my report about this well-known writer.</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57818" cy="1142984"/>
          </a:xfrm>
        </p:spPr>
        <p:txBody>
          <a:bodyPr>
            <a:normAutofit fontScale="90000"/>
          </a:bodyPr>
          <a:lstStyle/>
          <a:p>
            <a:r>
              <a:rPr lang="et-EE" dirty="0"/>
              <a:t/>
            </a:r>
            <a:br>
              <a:rPr lang="et-EE" dirty="0"/>
            </a:br>
            <a:r>
              <a:rPr lang="et-EE" dirty="0" smtClean="0"/>
              <a:t>PARENTS</a:t>
            </a:r>
            <a:br>
              <a:rPr lang="et-EE" dirty="0" smtClean="0"/>
            </a:br>
            <a:r>
              <a:rPr lang="et-EE" dirty="0" smtClean="0"/>
              <a:t>Mother</a:t>
            </a:r>
            <a:br>
              <a:rPr lang="et-EE" dirty="0" smtClean="0"/>
            </a:br>
            <a:endParaRPr lang="et-EE" dirty="0"/>
          </a:p>
        </p:txBody>
      </p:sp>
      <p:sp>
        <p:nvSpPr>
          <p:cNvPr id="3" name="Content Placeholder 2"/>
          <p:cNvSpPr>
            <a:spLocks noGrp="1"/>
          </p:cNvSpPr>
          <p:nvPr>
            <p:ph idx="1"/>
          </p:nvPr>
        </p:nvSpPr>
        <p:spPr>
          <a:xfrm>
            <a:off x="3428992" y="285728"/>
            <a:ext cx="5715008" cy="6572272"/>
          </a:xfrm>
        </p:spPr>
        <p:txBody>
          <a:bodyPr>
            <a:normAutofit fontScale="85000" lnSpcReduction="10000"/>
          </a:bodyPr>
          <a:lstStyle/>
          <a:p>
            <a:pPr>
              <a:buNone/>
            </a:pPr>
            <a:r>
              <a:rPr lang="et-EE" dirty="0" smtClean="0"/>
              <a:t>    Helmes Israel was born in 1907 on Äevard farm near Ruila. After graduating from Tallinn Teachers Seminary, she came back to her homeplace Ruila, where she started working as a teacher. In 1944 she married Felix Tungal, who was also a teacher in Ruila School. Helmes Israel was very active and beloved by the local people. She was arrested for political reasons in 1950 when Leelo was only 3 years old. After spending 5 years in Siberian prison camp, she returned to Ruila and worked as a  schoolteacher until retirement.</a:t>
            </a:r>
          </a:p>
          <a:p>
            <a:pPr>
              <a:buNone/>
            </a:pPr>
            <a:r>
              <a:rPr lang="et-EE" dirty="0" smtClean="0"/>
              <a:t>   </a:t>
            </a:r>
          </a:p>
          <a:p>
            <a:pPr>
              <a:buNone/>
            </a:pPr>
            <a:endParaRPr lang="et-EE" dirty="0" smtClean="0"/>
          </a:p>
          <a:p>
            <a:pPr>
              <a:buNone/>
            </a:pPr>
            <a:endParaRPr lang="et-EE" dirty="0"/>
          </a:p>
        </p:txBody>
      </p:sp>
      <p:pic>
        <p:nvPicPr>
          <p:cNvPr id="4" name="Picture 3" descr="helmes_israeltungal_f.jpg"/>
          <p:cNvPicPr>
            <a:picLocks noChangeAspect="1"/>
          </p:cNvPicPr>
          <p:nvPr/>
        </p:nvPicPr>
        <p:blipFill>
          <a:blip r:embed="rId2" cstate="print"/>
          <a:stretch>
            <a:fillRect/>
          </a:stretch>
        </p:blipFill>
        <p:spPr>
          <a:xfrm>
            <a:off x="0" y="1639947"/>
            <a:ext cx="3571868" cy="52180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from="(-#ppt_w/2)" to="(#ppt_x)" calcmode="lin" valueType="num">
                                      <p:cBhvr>
                                        <p:cTn id="18" dur="600" fill="hold">
                                          <p:stCondLst>
                                            <p:cond delay="0"/>
                                          </p:stCondLst>
                                        </p:cTn>
                                        <p:tgtEl>
                                          <p:spTgt spid="3">
                                            <p:txEl>
                                              <p:pRg st="0" end="0"/>
                                            </p:txEl>
                                          </p:spTgt>
                                        </p:tgtEl>
                                        <p:attrNameLst>
                                          <p:attrName>ppt_x</p:attrName>
                                        </p:attrNameLst>
                                      </p:cBhvr>
                                    </p:anim>
                                    <p:anim from="0" to="-1.0" calcmode="lin" valueType="num">
                                      <p:cBhvr>
                                        <p:cTn id="19" dur="200" decel="50000" autoRev="1" fill="hold">
                                          <p:stCondLst>
                                            <p:cond delay="600"/>
                                          </p:stCondLst>
                                        </p:cTn>
                                        <p:tgtEl>
                                          <p:spTgt spid="3">
                                            <p:txEl>
                                              <p:pRg st="0" end="0"/>
                                            </p:txEl>
                                          </p:spTgt>
                                        </p:tgtEl>
                                        <p:attrNameLst>
                                          <p:attrName>xshear</p:attrName>
                                        </p:attrNameLst>
                                      </p:cBhvr>
                                    </p:anim>
                                    <p:animScale>
                                      <p:cBhvr>
                                        <p:cTn id="20" dur="200" decel="100000" autoRev="1" fill="hold">
                                          <p:stCondLst>
                                            <p:cond delay="600"/>
                                          </p:stCondLst>
                                        </p:cTn>
                                        <p:tgtEl>
                                          <p:spTgt spid="3">
                                            <p:txEl>
                                              <p:pRg st="0" end="0"/>
                                            </p:txEl>
                                          </p:spTgt>
                                        </p:tgtEl>
                                      </p:cBhvr>
                                      <p:from x="100000" y="100000"/>
                                      <p:to x="80000" y="100000"/>
                                    </p:animScale>
                                    <p:anim by="(#ppt_h/3+#ppt_w*0.1)" calcmode="lin" valueType="num">
                                      <p:cBhvr additive="sum">
                                        <p:cTn id="21"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t-EE" dirty="0" smtClean="0"/>
              <a:t>Father</a:t>
            </a:r>
            <a:endParaRPr lang="et-EE" dirty="0"/>
          </a:p>
        </p:txBody>
      </p:sp>
      <p:sp>
        <p:nvSpPr>
          <p:cNvPr id="3" name="Content Placeholder 2"/>
          <p:cNvSpPr>
            <a:spLocks noGrp="1"/>
          </p:cNvSpPr>
          <p:nvPr>
            <p:ph idx="1"/>
          </p:nvPr>
        </p:nvSpPr>
        <p:spPr>
          <a:xfrm>
            <a:off x="0" y="785794"/>
            <a:ext cx="4071934" cy="6072206"/>
          </a:xfrm>
        </p:spPr>
        <p:txBody>
          <a:bodyPr>
            <a:normAutofit fontScale="92500" lnSpcReduction="20000"/>
          </a:bodyPr>
          <a:lstStyle/>
          <a:p>
            <a:r>
              <a:rPr lang="et-EE" dirty="0" smtClean="0"/>
              <a:t>Leelo’s father was a very active sportsman. He taught sports, art and music at Ruila school. His name was Felix in translation Lucky, and he was really lucky because he was not arrested. It is hard to over estimate the importance of father in Leelo’s education while both mother and one grandmother were in prison.</a:t>
            </a:r>
            <a:endParaRPr lang="et-EE" dirty="0"/>
          </a:p>
        </p:txBody>
      </p:sp>
      <p:pic>
        <p:nvPicPr>
          <p:cNvPr id="6" name="Picture 5" descr="Untitled.jpg"/>
          <p:cNvPicPr>
            <a:picLocks noChangeAspect="1"/>
          </p:cNvPicPr>
          <p:nvPr/>
        </p:nvPicPr>
        <p:blipFill>
          <a:blip r:embed="rId2" cstate="print"/>
          <a:stretch>
            <a:fillRect/>
          </a:stretch>
        </p:blipFill>
        <p:spPr>
          <a:xfrm>
            <a:off x="4086225" y="3124200"/>
            <a:ext cx="5057775"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800" decel="100000"/>
                                        <p:tgtEl>
                                          <p:spTgt spid="6"/>
                                        </p:tgtEl>
                                      </p:cBhvr>
                                    </p:animEffect>
                                    <p:anim calcmode="lin" valueType="num">
                                      <p:cBhvr>
                                        <p:cTn id="15" dur="800" decel="100000" fill="hold"/>
                                        <p:tgtEl>
                                          <p:spTgt spid="6"/>
                                        </p:tgtEl>
                                        <p:attrNameLst>
                                          <p:attrName>style.rotation</p:attrName>
                                        </p:attrNameLst>
                                      </p:cBhvr>
                                      <p:tavLst>
                                        <p:tav tm="0">
                                          <p:val>
                                            <p:fltVal val="-90"/>
                                          </p:val>
                                        </p:tav>
                                        <p:tav tm="100000">
                                          <p:val>
                                            <p:fltVal val="0"/>
                                          </p:val>
                                        </p:tav>
                                      </p:tavLst>
                                    </p:anim>
                                    <p:anim calcmode="lin" valueType="num">
                                      <p:cBhvr>
                                        <p:cTn id="16" dur="800" decel="100000" fill="hold"/>
                                        <p:tgtEl>
                                          <p:spTgt spid="6"/>
                                        </p:tgtEl>
                                        <p:attrNameLst>
                                          <p:attrName>ppt_x</p:attrName>
                                        </p:attrNameLst>
                                      </p:cBhvr>
                                      <p:tavLst>
                                        <p:tav tm="0">
                                          <p:val>
                                            <p:strVal val="#ppt_x+0.4"/>
                                          </p:val>
                                        </p:tav>
                                        <p:tav tm="100000">
                                          <p:val>
                                            <p:strVal val="#ppt_x-0.05"/>
                                          </p:val>
                                        </p:tav>
                                      </p:tavLst>
                                    </p:anim>
                                    <p:anim calcmode="lin" valueType="num">
                                      <p:cBhvr>
                                        <p:cTn id="17" dur="800" decel="100000" fill="hold"/>
                                        <p:tgtEl>
                                          <p:spTgt spid="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dissolv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p:spPr>
        <p:txBody>
          <a:bodyPr>
            <a:normAutofit fontScale="90000"/>
          </a:bodyPr>
          <a:lstStyle/>
          <a:p>
            <a:r>
              <a:rPr lang="et-EE" dirty="0" smtClean="0"/>
              <a:t>Childhood</a:t>
            </a:r>
            <a:endParaRPr lang="et-EE" dirty="0"/>
          </a:p>
        </p:txBody>
      </p:sp>
      <p:sp>
        <p:nvSpPr>
          <p:cNvPr id="3" name="Content Placeholder 2"/>
          <p:cNvSpPr>
            <a:spLocks noGrp="1"/>
          </p:cNvSpPr>
          <p:nvPr>
            <p:ph idx="1"/>
          </p:nvPr>
        </p:nvSpPr>
        <p:spPr>
          <a:xfrm>
            <a:off x="0" y="1214422"/>
            <a:ext cx="5857884" cy="5643578"/>
          </a:xfrm>
        </p:spPr>
        <p:txBody>
          <a:bodyPr>
            <a:normAutofit fontScale="92500" lnSpcReduction="20000"/>
          </a:bodyPr>
          <a:lstStyle/>
          <a:p>
            <a:r>
              <a:rPr lang="et-EE" dirty="0" smtClean="0"/>
              <a:t>Leelo’s childhood was connected with Ruila. She was born in 1947. The family used to live in the manor house. The beautiful manor served and still serves as a local school. Later they had to move into an old, cold house that was built for the farm hands and which is very near to the school. When she was a small girl she sometimes came to school together with her parents and she had to sit still in the classroom. She could read at the age of 4 already.</a:t>
            </a:r>
          </a:p>
          <a:p>
            <a:endParaRPr lang="et-EE" dirty="0"/>
          </a:p>
        </p:txBody>
      </p:sp>
      <p:pic>
        <p:nvPicPr>
          <p:cNvPr id="4" name="Picture 3" descr="4.jpg"/>
          <p:cNvPicPr>
            <a:picLocks noChangeAspect="1"/>
          </p:cNvPicPr>
          <p:nvPr/>
        </p:nvPicPr>
        <p:blipFill>
          <a:blip r:embed="rId2" cstate="print"/>
          <a:stretch>
            <a:fillRect/>
          </a:stretch>
        </p:blipFill>
        <p:spPr>
          <a:xfrm>
            <a:off x="5857916" y="2175285"/>
            <a:ext cx="3286116" cy="4682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928670"/>
          </a:xfrm>
        </p:spPr>
        <p:txBody>
          <a:bodyPr/>
          <a:lstStyle/>
          <a:p>
            <a:r>
              <a:rPr lang="et-EE" dirty="0" smtClean="0"/>
              <a:t>Studies</a:t>
            </a:r>
            <a:endParaRPr lang="et-EE" dirty="0"/>
          </a:p>
        </p:txBody>
      </p:sp>
      <p:sp>
        <p:nvSpPr>
          <p:cNvPr id="3" name="Content Placeholder 2"/>
          <p:cNvSpPr>
            <a:spLocks noGrp="1"/>
          </p:cNvSpPr>
          <p:nvPr>
            <p:ph idx="1"/>
          </p:nvPr>
        </p:nvSpPr>
        <p:spPr>
          <a:xfrm>
            <a:off x="357158" y="857232"/>
            <a:ext cx="8229600" cy="4525963"/>
          </a:xfrm>
        </p:spPr>
        <p:txBody>
          <a:bodyPr/>
          <a:lstStyle/>
          <a:p>
            <a:r>
              <a:rPr lang="et-EE" dirty="0" smtClean="0"/>
              <a:t>Leelo Tungal started her studies in Ruila Basic School.</a:t>
            </a:r>
          </a:p>
          <a:p>
            <a:r>
              <a:rPr lang="et-EE" dirty="0" smtClean="0"/>
              <a:t>She continued her studies in Tallin Secondary School nr.42.</a:t>
            </a:r>
          </a:p>
          <a:p>
            <a:r>
              <a:rPr lang="et-EE" dirty="0" smtClean="0"/>
              <a:t>She graduated from Tartu University as an Estonian language philologist in 1972.</a:t>
            </a:r>
            <a:endParaRPr lang="et-EE" dirty="0"/>
          </a:p>
        </p:txBody>
      </p:sp>
      <p:pic>
        <p:nvPicPr>
          <p:cNvPr id="4" name="Picture 3" descr="6391.jpg"/>
          <p:cNvPicPr>
            <a:picLocks noChangeAspect="1"/>
          </p:cNvPicPr>
          <p:nvPr/>
        </p:nvPicPr>
        <p:blipFill>
          <a:blip r:embed="rId2" cstate="print"/>
          <a:stretch>
            <a:fillRect/>
          </a:stretch>
        </p:blipFill>
        <p:spPr>
          <a:xfrm>
            <a:off x="1485920" y="4357694"/>
            <a:ext cx="5943600" cy="2500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744</Words>
  <Application>Microsoft Office PowerPoint</Application>
  <PresentationFormat>On-screen Show (4:3)</PresentationFormat>
  <Paragraphs>66</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LEELO TUNGAL</vt:lpstr>
      <vt:lpstr>Why</vt:lpstr>
      <vt:lpstr>Introduction</vt:lpstr>
      <vt:lpstr>Slide 4</vt:lpstr>
      <vt:lpstr>Slide 5</vt:lpstr>
      <vt:lpstr> PARENTS Mother </vt:lpstr>
      <vt:lpstr>Father</vt:lpstr>
      <vt:lpstr>Childhood</vt:lpstr>
      <vt:lpstr>Studies</vt:lpstr>
      <vt:lpstr>Teaching</vt:lpstr>
      <vt:lpstr>Career</vt:lpstr>
      <vt:lpstr>Creative works</vt:lpstr>
      <vt:lpstr>Eurovision</vt:lpstr>
      <vt:lpstr>Awards</vt:lpstr>
      <vt:lpstr>Books</vt:lpstr>
      <vt:lpstr>Leelo Tungal and Ruila Basic School today</vt:lpstr>
      <vt:lpstr>Conclusion</vt:lpstr>
      <vt:lpstr>The End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LEELO TUNGAL</dc:title>
  <dc:creator>Ain</dc:creator>
  <cp:lastModifiedBy>Ain</cp:lastModifiedBy>
  <cp:revision>59</cp:revision>
  <dcterms:created xsi:type="dcterms:W3CDTF">2010-02-28T17:06:00Z</dcterms:created>
  <dcterms:modified xsi:type="dcterms:W3CDTF">2010-03-04T20:04:52Z</dcterms:modified>
</cp:coreProperties>
</file>